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2" r:id="rId2"/>
    <p:sldId id="263" r:id="rId3"/>
    <p:sldId id="264" r:id="rId4"/>
    <p:sldId id="270" r:id="rId5"/>
    <p:sldId id="269" r:id="rId6"/>
    <p:sldId id="278" r:id="rId7"/>
    <p:sldId id="277" r:id="rId8"/>
    <p:sldId id="268" r:id="rId9"/>
    <p:sldId id="265" r:id="rId10"/>
    <p:sldId id="272" r:id="rId11"/>
    <p:sldId id="276" r:id="rId12"/>
    <p:sldId id="273" r:id="rId13"/>
    <p:sldId id="274" r:id="rId14"/>
    <p:sldId id="279" r:id="rId15"/>
    <p:sldId id="27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54"/>
    <a:srgbClr val="FF6769"/>
    <a:srgbClr val="273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247" autoAdjust="0"/>
  </p:normalViewPr>
  <p:slideViewPr>
    <p:cSldViewPr snapToGrid="0" snapToObjects="1">
      <p:cViewPr varScale="1">
        <p:scale>
          <a:sx n="61" d="100"/>
          <a:sy n="61" d="100"/>
        </p:scale>
        <p:origin x="1098"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438D0-8E8E-41A4-A88E-4214422C44BB}" type="datetimeFigureOut">
              <a:rPr lang="en-GB" smtClean="0"/>
              <a:t>29/10/2021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56355-3F54-4955-BB83-6333143B648A}" type="slidenum">
              <a:rPr lang="en-GB" smtClean="0"/>
              <a:t>‹#›</a:t>
            </a:fld>
            <a:endParaRPr lang="en-GB"/>
          </a:p>
        </p:txBody>
      </p:sp>
    </p:spTree>
    <p:extLst>
      <p:ext uri="{BB962C8B-B14F-4D97-AF65-F5344CB8AC3E}">
        <p14:creationId xmlns:p14="http://schemas.microsoft.com/office/powerpoint/2010/main" val="209782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a:t>
            </a:r>
            <a:r>
              <a:rPr lang="en-GB" baseline="0" dirty="0" smtClean="0"/>
              <a:t>e</a:t>
            </a:r>
          </a:p>
          <a:p>
            <a:endParaRPr lang="en-GB" baseline="0" dirty="0" smtClean="0"/>
          </a:p>
          <a:p>
            <a:r>
              <a:rPr lang="en-GB" baseline="0" dirty="0" smtClean="0"/>
              <a:t>Brief bio</a:t>
            </a:r>
          </a:p>
          <a:p>
            <a:endParaRPr lang="en-GB" baseline="0" dirty="0" smtClean="0"/>
          </a:p>
          <a:p>
            <a:r>
              <a:rPr lang="en-GB" baseline="0" dirty="0" smtClean="0"/>
              <a:t>Non-technical dive into the challenges of precision time in banking</a:t>
            </a:r>
            <a:endParaRPr lang="en-GB" dirty="0"/>
          </a:p>
        </p:txBody>
      </p:sp>
      <p:sp>
        <p:nvSpPr>
          <p:cNvPr id="4" name="Slide Number Placeholder 3"/>
          <p:cNvSpPr>
            <a:spLocks noGrp="1"/>
          </p:cNvSpPr>
          <p:nvPr>
            <p:ph type="sldNum" sz="quarter" idx="10"/>
          </p:nvPr>
        </p:nvSpPr>
        <p:spPr/>
        <p:txBody>
          <a:bodyPr/>
          <a:lstStyle/>
          <a:p>
            <a:fld id="{C1D56355-3F54-4955-BB83-6333143B648A}" type="slidenum">
              <a:rPr lang="en-GB" smtClean="0"/>
              <a:t>2</a:t>
            </a:fld>
            <a:endParaRPr lang="en-GB"/>
          </a:p>
        </p:txBody>
      </p:sp>
    </p:spTree>
    <p:extLst>
      <p:ext uri="{BB962C8B-B14F-4D97-AF65-F5344CB8AC3E}">
        <p14:creationId xmlns:p14="http://schemas.microsoft.com/office/powerpoint/2010/main" val="241855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smtClean="0">
              <a:solidFill>
                <a:schemeClr val="tx1"/>
              </a:solidFill>
              <a:effectLst/>
              <a:latin typeface="+mn-lt"/>
              <a:ea typeface="+mn-ea"/>
              <a:cs typeface="+mn-cs"/>
            </a:endParaRPr>
          </a:p>
          <a:p>
            <a:r>
              <a:rPr lang="en-US" sz="1200" dirty="0" smtClean="0"/>
              <a:t>SEC Rule, 613 Audit trail requirements</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CAT NMS: Consolidated Audit Trail    National Market System    Plan – industry implementation </a:t>
            </a:r>
            <a:r>
              <a:rPr lang="en-GB" sz="1200" b="0" i="0" kern="1200" dirty="0" smtClean="0">
                <a:solidFill>
                  <a:schemeClr val="tx1"/>
                </a:solidFill>
                <a:effectLst/>
                <a:latin typeface="+mn-lt"/>
                <a:ea typeface="+mn-ea"/>
                <a:cs typeface="+mn-cs"/>
              </a:rPr>
              <a:t>plan</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Focusing on the general compute environment</a:t>
            </a:r>
            <a:endParaRPr lang="en-GB" dirty="0"/>
          </a:p>
        </p:txBody>
      </p:sp>
      <p:sp>
        <p:nvSpPr>
          <p:cNvPr id="4" name="Slide Number Placeholder 3"/>
          <p:cNvSpPr>
            <a:spLocks noGrp="1"/>
          </p:cNvSpPr>
          <p:nvPr>
            <p:ph type="sldNum" sz="quarter" idx="10"/>
          </p:nvPr>
        </p:nvSpPr>
        <p:spPr/>
        <p:txBody>
          <a:bodyPr/>
          <a:lstStyle/>
          <a:p>
            <a:fld id="{C1D56355-3F54-4955-BB83-6333143B648A}" type="slidenum">
              <a:rPr lang="en-GB" smtClean="0"/>
              <a:t>6</a:t>
            </a:fld>
            <a:endParaRPr lang="en-GB"/>
          </a:p>
        </p:txBody>
      </p:sp>
    </p:spTree>
    <p:extLst>
      <p:ext uri="{BB962C8B-B14F-4D97-AF65-F5344CB8AC3E}">
        <p14:creationId xmlns:p14="http://schemas.microsoft.com/office/powerpoint/2010/main" val="227145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Periodic and ongoing evidencing clock-sync precision and reporting fundamental to compliance with regulations</a:t>
            </a:r>
            <a:endParaRPr lang="en-GB" dirty="0"/>
          </a:p>
        </p:txBody>
      </p:sp>
      <p:sp>
        <p:nvSpPr>
          <p:cNvPr id="4" name="Slide Number Placeholder 3"/>
          <p:cNvSpPr>
            <a:spLocks noGrp="1"/>
          </p:cNvSpPr>
          <p:nvPr>
            <p:ph type="sldNum" sz="quarter" idx="10"/>
          </p:nvPr>
        </p:nvSpPr>
        <p:spPr/>
        <p:txBody>
          <a:bodyPr/>
          <a:lstStyle/>
          <a:p>
            <a:fld id="{C1D56355-3F54-4955-BB83-6333143B648A}" type="slidenum">
              <a:rPr lang="en-GB" smtClean="0"/>
              <a:t>7</a:t>
            </a:fld>
            <a:endParaRPr lang="en-GB"/>
          </a:p>
        </p:txBody>
      </p:sp>
    </p:spTree>
    <p:extLst>
      <p:ext uri="{BB962C8B-B14F-4D97-AF65-F5344CB8AC3E}">
        <p14:creationId xmlns:p14="http://schemas.microsoft.com/office/powerpoint/2010/main" val="17731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GPS generally accepted as valid UTC</a:t>
            </a:r>
            <a:r>
              <a:rPr lang="en-US" sz="1200" baseline="0" dirty="0" smtClean="0"/>
              <a:t> source  UTC(USNO) top tier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NPL offering </a:t>
            </a:r>
            <a:r>
              <a:rPr lang="en-US" sz="1200" baseline="0" dirty="0" err="1" smtClean="0"/>
              <a:t>NPLTime</a:t>
            </a:r>
            <a:r>
              <a:rPr lang="en-US" sz="1200" baseline="0" dirty="0" smtClean="0"/>
              <a:t> </a:t>
            </a:r>
            <a:r>
              <a:rPr lang="en-US" sz="1200" baseline="0" dirty="0" err="1" smtClean="0"/>
              <a:t>testrial</a:t>
            </a:r>
            <a:r>
              <a:rPr lang="en-US" sz="1200" baseline="0" dirty="0" smtClean="0"/>
              <a:t> time services –  </a:t>
            </a:r>
            <a:r>
              <a:rPr lang="en-US" sz="1200" baseline="0" dirty="0" err="1" smtClean="0"/>
              <a:t>Dr</a:t>
            </a:r>
            <a:r>
              <a:rPr lang="en-US" sz="1200" baseline="0" dirty="0" smtClean="0"/>
              <a:t> Leon Lobo. NIST understood to be developing similar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Half of operating safety margin, server stack gets 80% of remaining with clock and network sharing the remaining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GetSystemTime</a:t>
            </a:r>
            <a:r>
              <a:rPr lang="en-US" sz="1200" dirty="0" smtClean="0"/>
              <a:t>() Windows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Clock signal may be considered as incurring additive phase noise through the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gettimeofday</a:t>
            </a:r>
            <a:r>
              <a:rPr lang="en-US" sz="1200" dirty="0" smtClean="0"/>
              <a:t>()  Linux</a:t>
            </a:r>
            <a:r>
              <a:rPr lang="en-US" sz="1200" baseline="0" dirty="0" smtClean="0"/>
              <a:t> Unix</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10Gb an Ethernet packet serialization delay ~ 1</a:t>
            </a:r>
            <a:r>
              <a:rPr lang="en-US" sz="1200" dirty="0" smtClean="0"/>
              <a:t>µS</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Transport on network significantly</a:t>
            </a:r>
            <a:r>
              <a:rPr lang="en-US" sz="1200" baseline="0" dirty="0" smtClean="0"/>
              <a:t> effected by WAN &amp; firewalls</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C1D56355-3F54-4955-BB83-6333143B648A}" type="slidenum">
              <a:rPr lang="en-GB" smtClean="0"/>
              <a:t>9</a:t>
            </a:fld>
            <a:endParaRPr lang="en-GB"/>
          </a:p>
        </p:txBody>
      </p:sp>
    </p:spTree>
    <p:extLst>
      <p:ext uri="{BB962C8B-B14F-4D97-AF65-F5344CB8AC3E}">
        <p14:creationId xmlns:p14="http://schemas.microsoft.com/office/powerpoint/2010/main" val="287084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Trusted</a:t>
            </a:r>
          </a:p>
          <a:p>
            <a:endParaRPr lang="en-GB" dirty="0" smtClean="0"/>
          </a:p>
          <a:p>
            <a:r>
              <a:rPr lang="en-GB" dirty="0" smtClean="0"/>
              <a:t>License</a:t>
            </a:r>
            <a:r>
              <a:rPr lang="en-GB" baseline="0" dirty="0" smtClean="0"/>
              <a:t>d instances may be over </a:t>
            </a:r>
            <a:r>
              <a:rPr lang="en-GB" baseline="0" dirty="0" err="1" smtClean="0"/>
              <a:t>spec’ed</a:t>
            </a:r>
            <a:r>
              <a:rPr lang="en-GB" baseline="0" dirty="0" smtClean="0"/>
              <a:t> or under </a:t>
            </a:r>
            <a:r>
              <a:rPr lang="en-GB" baseline="0" dirty="0" err="1" smtClean="0"/>
              <a:t>spec’ed</a:t>
            </a:r>
            <a:r>
              <a:rPr lang="en-GB" baseline="0" dirty="0" smtClean="0"/>
              <a:t>    </a:t>
            </a:r>
          </a:p>
          <a:p>
            <a:r>
              <a:rPr lang="en-GB" baseline="0" dirty="0" smtClean="0"/>
              <a:t>	over – commercial risk to the user</a:t>
            </a:r>
          </a:p>
          <a:p>
            <a:r>
              <a:rPr lang="en-GB" baseline="0" dirty="0" smtClean="0"/>
              <a:t>	under – commercial risk to the vendor</a:t>
            </a:r>
          </a:p>
          <a:p>
            <a:endParaRPr lang="en-GB" baseline="0" dirty="0" smtClean="0"/>
          </a:p>
          <a:p>
            <a:r>
              <a:rPr lang="en-GB" baseline="0" dirty="0" smtClean="0"/>
              <a:t>Untrusted</a:t>
            </a:r>
          </a:p>
          <a:p>
            <a:endParaRPr lang="en-GB" baseline="0" dirty="0" smtClean="0"/>
          </a:p>
          <a:p>
            <a:r>
              <a:rPr lang="en-GB" baseline="0" dirty="0" smtClean="0"/>
              <a:t>License driven operational failure dominant consideration. Residual risk to key business/transaction applications.</a:t>
            </a:r>
          </a:p>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C1D56355-3F54-4955-BB83-6333143B648A}" type="slidenum">
              <a:rPr lang="en-GB" smtClean="0"/>
              <a:t>10</a:t>
            </a:fld>
            <a:endParaRPr lang="en-GB"/>
          </a:p>
        </p:txBody>
      </p:sp>
    </p:spTree>
    <p:extLst>
      <p:ext uri="{BB962C8B-B14F-4D97-AF65-F5344CB8AC3E}">
        <p14:creationId xmlns:p14="http://schemas.microsoft.com/office/powerpoint/2010/main" val="145051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Generally </a:t>
            </a:r>
            <a:r>
              <a:rPr lang="en-GB" dirty="0" err="1" smtClean="0"/>
              <a:t>vm</a:t>
            </a:r>
            <a:r>
              <a:rPr lang="en-GB" dirty="0" smtClean="0"/>
              <a:t> host platforms </a:t>
            </a:r>
            <a:r>
              <a:rPr lang="en-GB" dirty="0" err="1" smtClean="0"/>
              <a:t>sync’ed</a:t>
            </a:r>
            <a:r>
              <a:rPr lang="en-GB" dirty="0" smtClean="0"/>
              <a:t> to DC’s NTP time source – not precision time source,</a:t>
            </a:r>
          </a:p>
          <a:p>
            <a:r>
              <a:rPr lang="en-GB" dirty="0" smtClean="0"/>
              <a:t>Restarted</a:t>
            </a:r>
            <a:r>
              <a:rPr lang="en-GB" baseline="0" dirty="0" smtClean="0"/>
              <a:t> VM will take on host’s NTP time</a:t>
            </a:r>
          </a:p>
          <a:p>
            <a:endParaRPr lang="en-GB" baseline="0" dirty="0" smtClean="0"/>
          </a:p>
          <a:p>
            <a:r>
              <a:rPr lang="en-GB" baseline="0" dirty="0" smtClean="0"/>
              <a:t>Root cause: hosting platform </a:t>
            </a:r>
            <a:r>
              <a:rPr lang="en-GB" baseline="0" dirty="0" smtClean="0"/>
              <a:t>sync</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May also be consideration in certain DR/BCP models dependent on </a:t>
            </a:r>
            <a:r>
              <a:rPr lang="en-US" sz="1200" dirty="0" err="1" smtClean="0"/>
              <a:t>vm</a:t>
            </a:r>
            <a:r>
              <a:rPr lang="en-US" sz="1200" dirty="0" smtClean="0"/>
              <a:t> mobility</a:t>
            </a:r>
          </a:p>
          <a:p>
            <a:endParaRPr lang="en-GB" dirty="0"/>
          </a:p>
        </p:txBody>
      </p:sp>
      <p:sp>
        <p:nvSpPr>
          <p:cNvPr id="4" name="Slide Number Placeholder 3"/>
          <p:cNvSpPr>
            <a:spLocks noGrp="1"/>
          </p:cNvSpPr>
          <p:nvPr>
            <p:ph type="sldNum" sz="quarter" idx="10"/>
          </p:nvPr>
        </p:nvSpPr>
        <p:spPr/>
        <p:txBody>
          <a:bodyPr/>
          <a:lstStyle/>
          <a:p>
            <a:fld id="{C1D56355-3F54-4955-BB83-6333143B648A}" type="slidenum">
              <a:rPr lang="en-GB" smtClean="0"/>
              <a:t>11</a:t>
            </a:fld>
            <a:endParaRPr lang="en-GB"/>
          </a:p>
        </p:txBody>
      </p:sp>
    </p:spTree>
    <p:extLst>
      <p:ext uri="{BB962C8B-B14F-4D97-AF65-F5344CB8AC3E}">
        <p14:creationId xmlns:p14="http://schemas.microsoft.com/office/powerpoint/2010/main" val="319642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Right sizing </a:t>
            </a:r>
            <a:r>
              <a:rPr lang="en-GB" dirty="0" smtClean="0"/>
              <a:t>of regulatory reporting scope key </a:t>
            </a:r>
            <a:r>
              <a:rPr lang="en-GB" dirty="0" smtClean="0"/>
              <a:t>-</a:t>
            </a:r>
            <a:r>
              <a:rPr lang="en-GB" baseline="0" dirty="0" smtClean="0"/>
              <a:t> especially regarding compliance reporting (FINRA CAT).   </a:t>
            </a:r>
          </a:p>
          <a:p>
            <a:endParaRPr lang="en-GB" baseline="0" dirty="0" smtClean="0"/>
          </a:p>
          <a:p>
            <a:r>
              <a:rPr lang="en-GB" baseline="0" dirty="0" smtClean="0"/>
              <a:t>Do not want to under report – gap</a:t>
            </a:r>
          </a:p>
          <a:p>
            <a:r>
              <a:rPr lang="en-GB" baseline="0" dirty="0" smtClean="0"/>
              <a:t>	or over-report on systems not in scope - regulatory liabilities on system issues</a:t>
            </a:r>
          </a:p>
          <a:p>
            <a:endParaRPr lang="en-GB" baseline="0" dirty="0" smtClean="0"/>
          </a:p>
          <a:p>
            <a:r>
              <a:rPr lang="en-GB" baseline="0" dirty="0" smtClean="0"/>
              <a:t>Feedback loop – deployed view through logs against asserted state from CMDB </a:t>
            </a:r>
            <a:endParaRPr lang="en-GB" dirty="0"/>
          </a:p>
        </p:txBody>
      </p:sp>
      <p:sp>
        <p:nvSpPr>
          <p:cNvPr id="4" name="Slide Number Placeholder 3"/>
          <p:cNvSpPr>
            <a:spLocks noGrp="1"/>
          </p:cNvSpPr>
          <p:nvPr>
            <p:ph type="sldNum" sz="quarter" idx="10"/>
          </p:nvPr>
        </p:nvSpPr>
        <p:spPr/>
        <p:txBody>
          <a:bodyPr/>
          <a:lstStyle/>
          <a:p>
            <a:fld id="{C1D56355-3F54-4955-BB83-6333143B648A}" type="slidenum">
              <a:rPr lang="en-GB" smtClean="0"/>
              <a:t>12</a:t>
            </a:fld>
            <a:endParaRPr lang="en-GB"/>
          </a:p>
        </p:txBody>
      </p:sp>
    </p:spTree>
    <p:extLst>
      <p:ext uri="{BB962C8B-B14F-4D97-AF65-F5344CB8AC3E}">
        <p14:creationId xmlns:p14="http://schemas.microsoft.com/office/powerpoint/2010/main" val="2049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Assured time services – conversations with</a:t>
            </a:r>
            <a:r>
              <a:rPr lang="en-GB" baseline="0" dirty="0" smtClean="0"/>
              <a:t> </a:t>
            </a:r>
            <a:r>
              <a:rPr lang="en-GB" dirty="0" smtClean="0"/>
              <a:t>Dr Leon</a:t>
            </a:r>
            <a:r>
              <a:rPr lang="en-GB" baseline="0" dirty="0" smtClean="0"/>
              <a:t> Lobo, NPL about research and development in this space  Defer to initiatives presented at conference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t>
            </a:r>
            <a:endParaRPr lang="en-GB" dirty="0" smtClean="0"/>
          </a:p>
          <a:p>
            <a:endParaRPr lang="en-GB" dirty="0" smtClean="0"/>
          </a:p>
          <a:p>
            <a:r>
              <a:rPr lang="en-GB" dirty="0" smtClean="0"/>
              <a:t>Drive </a:t>
            </a:r>
            <a:r>
              <a:rPr lang="en-GB" dirty="0" smtClean="0"/>
              <a:t>to </a:t>
            </a:r>
            <a:r>
              <a:rPr lang="en-GB" b="1" dirty="0" smtClean="0"/>
              <a:t>normalise</a:t>
            </a:r>
            <a:r>
              <a:rPr lang="en-GB" dirty="0" smtClean="0"/>
              <a:t> precision</a:t>
            </a:r>
            <a:r>
              <a:rPr lang="en-GB" baseline="0" dirty="0" smtClean="0"/>
              <a:t> time services to reduce overall cost and </a:t>
            </a:r>
            <a:r>
              <a:rPr lang="en-GB" baseline="0" dirty="0" smtClean="0"/>
              <a:t>risks</a:t>
            </a:r>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Reduce variation -Dr Edwards Deming stated  increased variation can lead to increased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1D56355-3F54-4955-BB83-6333143B648A}" type="slidenum">
              <a:rPr lang="en-GB" smtClean="0"/>
              <a:t>14</a:t>
            </a:fld>
            <a:endParaRPr lang="en-GB"/>
          </a:p>
        </p:txBody>
      </p:sp>
    </p:spTree>
    <p:extLst>
      <p:ext uri="{BB962C8B-B14F-4D97-AF65-F5344CB8AC3E}">
        <p14:creationId xmlns:p14="http://schemas.microsoft.com/office/powerpoint/2010/main" val="313277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Drive to normalise precision</a:t>
            </a:r>
            <a:r>
              <a:rPr lang="en-GB" baseline="0" dirty="0" smtClean="0"/>
              <a:t> time services to reduce overall cost and </a:t>
            </a:r>
            <a:r>
              <a:rPr lang="en-GB" baseline="0" dirty="0" smtClean="0"/>
              <a:t>risks </a:t>
            </a:r>
          </a:p>
          <a:p>
            <a:endParaRPr lang="en-GB" baseline="0" dirty="0" smtClean="0"/>
          </a:p>
          <a:p>
            <a:r>
              <a:rPr lang="en-GB" baseline="0" dirty="0" smtClean="0"/>
              <a:t>	– </a:t>
            </a:r>
            <a:r>
              <a:rPr lang="en-GB" b="1" baseline="0" dirty="0" smtClean="0"/>
              <a:t>mainstream precision time services in private and public cloud</a:t>
            </a:r>
            <a:r>
              <a:rPr lang="en-GB" baseline="0" dirty="0" smtClean="0"/>
              <a:t>.</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Reduce variation -Dr Edwards Deming  stated  increased variation can lead to increased cost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Additional thoughts (extra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Compare to other DC resource and Moore’s Law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(doubling transistors in CPU every 2 years, mapped to wider computer resources &amp;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Moore’s Law  has applied to CPU, memory &amp; storage  - over 50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 and network bandwidth to extent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Time services performance in general purpose DC have plateaued  typically &gt;100mS non-assured through NTP for ~ 20 years.</a:t>
            </a:r>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C1D56355-3F54-4955-BB83-6333143B648A}" type="slidenum">
              <a:rPr lang="en-GB" smtClean="0"/>
              <a:t>15</a:t>
            </a:fld>
            <a:endParaRPr lang="en-GB"/>
          </a:p>
        </p:txBody>
      </p:sp>
    </p:spTree>
    <p:extLst>
      <p:ext uri="{BB962C8B-B14F-4D97-AF65-F5344CB8AC3E}">
        <p14:creationId xmlns:p14="http://schemas.microsoft.com/office/powerpoint/2010/main" val="347388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D5DB9-8238-9341-8EFC-0A73DE5D5AC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9EFD1D5D-74CD-6444-9E0E-9B264EA5DD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5B0F970A-F6A7-4349-B63F-ADD1C6699555}"/>
              </a:ext>
            </a:extLst>
          </p:cNvPr>
          <p:cNvSpPr>
            <a:spLocks noGrp="1"/>
          </p:cNvSpPr>
          <p:nvPr>
            <p:ph type="dt" sz="half" idx="10"/>
          </p:nvPr>
        </p:nvSpPr>
        <p:spPr/>
        <p:txBody>
          <a:bodyPr/>
          <a:lstStyle/>
          <a:p>
            <a:fld id="{3BCD354B-351C-8241-824C-638AC6F69111}" type="datetimeFigureOut">
              <a:rPr lang="en-US" smtClean="0"/>
              <a:t>10/29/2021</a:t>
            </a:fld>
            <a:endParaRPr lang="en-US"/>
          </a:p>
        </p:txBody>
      </p:sp>
      <p:sp>
        <p:nvSpPr>
          <p:cNvPr id="5" name="Footer Placeholder 4">
            <a:extLst>
              <a:ext uri="{FF2B5EF4-FFF2-40B4-BE49-F238E27FC236}">
                <a16:creationId xmlns:a16="http://schemas.microsoft.com/office/drawing/2014/main" xmlns="" id="{AA27517A-4921-5C4D-AC30-22FE44400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4E8491-4A02-7747-9A5A-92A6E94C6174}"/>
              </a:ext>
            </a:extLst>
          </p:cNvPr>
          <p:cNvSpPr>
            <a:spLocks noGrp="1"/>
          </p:cNvSpPr>
          <p:nvPr>
            <p:ph type="sldNum" sz="quarter" idx="12"/>
          </p:nvPr>
        </p:nvSpPr>
        <p:spPr/>
        <p:txBody>
          <a:bodyPr/>
          <a:lstStyle/>
          <a:p>
            <a:fld id="{32C85E09-F95E-244D-8B0E-68B9E786EA31}" type="slidenum">
              <a:rPr lang="en-US" smtClean="0"/>
              <a:t>‹#›</a:t>
            </a:fld>
            <a:endParaRPr lang="en-US"/>
          </a:p>
        </p:txBody>
      </p:sp>
    </p:spTree>
    <p:extLst>
      <p:ext uri="{BB962C8B-B14F-4D97-AF65-F5344CB8AC3E}">
        <p14:creationId xmlns:p14="http://schemas.microsoft.com/office/powerpoint/2010/main" val="52967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26A7B-58E8-374B-8976-9B75CF39B11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5F0B820-3795-C845-805C-6C1680E89A6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76216DE-C9CA-CB41-9FD9-FD17F920B160}"/>
              </a:ext>
            </a:extLst>
          </p:cNvPr>
          <p:cNvSpPr>
            <a:spLocks noGrp="1"/>
          </p:cNvSpPr>
          <p:nvPr>
            <p:ph type="dt" sz="half" idx="10"/>
          </p:nvPr>
        </p:nvSpPr>
        <p:spPr/>
        <p:txBody>
          <a:bodyPr/>
          <a:lstStyle/>
          <a:p>
            <a:fld id="{3BCD354B-351C-8241-824C-638AC6F69111}" type="datetimeFigureOut">
              <a:rPr lang="en-US" smtClean="0"/>
              <a:t>10/29/2021</a:t>
            </a:fld>
            <a:endParaRPr lang="en-US"/>
          </a:p>
        </p:txBody>
      </p:sp>
      <p:sp>
        <p:nvSpPr>
          <p:cNvPr id="5" name="Footer Placeholder 4">
            <a:extLst>
              <a:ext uri="{FF2B5EF4-FFF2-40B4-BE49-F238E27FC236}">
                <a16:creationId xmlns:a16="http://schemas.microsoft.com/office/drawing/2014/main" xmlns="" id="{E5B3822D-2237-6D48-9C0C-C7AD29FCE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66ECAF-A761-B846-B793-DFFFB59EACC1}"/>
              </a:ext>
            </a:extLst>
          </p:cNvPr>
          <p:cNvSpPr>
            <a:spLocks noGrp="1"/>
          </p:cNvSpPr>
          <p:nvPr>
            <p:ph type="sldNum" sz="quarter" idx="12"/>
          </p:nvPr>
        </p:nvSpPr>
        <p:spPr/>
        <p:txBody>
          <a:bodyPr/>
          <a:lstStyle/>
          <a:p>
            <a:fld id="{32C85E09-F95E-244D-8B0E-68B9E786EA31}" type="slidenum">
              <a:rPr lang="en-US" smtClean="0"/>
              <a:t>‹#›</a:t>
            </a:fld>
            <a:endParaRPr lang="en-US"/>
          </a:p>
        </p:txBody>
      </p:sp>
    </p:spTree>
    <p:extLst>
      <p:ext uri="{BB962C8B-B14F-4D97-AF65-F5344CB8AC3E}">
        <p14:creationId xmlns:p14="http://schemas.microsoft.com/office/powerpoint/2010/main" val="349603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A48EA4A-F330-1F4D-93C3-AD8690D43DEA}"/>
              </a:ext>
            </a:extLst>
          </p:cNvPr>
          <p:cNvPicPr>
            <a:picLocks noChangeAspect="1"/>
          </p:cNvPicPr>
          <p:nvPr userDrawn="1"/>
        </p:nvPicPr>
        <p:blipFill>
          <a:blip r:embed="rId2">
            <a:alphaModFix/>
          </a:blip>
          <a:stretch>
            <a:fillRect/>
          </a:stretch>
        </p:blipFill>
        <p:spPr>
          <a:xfrm>
            <a:off x="11153569" y="5908469"/>
            <a:ext cx="911431" cy="911431"/>
          </a:xfrm>
          <a:prstGeom prst="rect">
            <a:avLst/>
          </a:prstGeom>
        </p:spPr>
      </p:pic>
      <p:pic>
        <p:nvPicPr>
          <p:cNvPr id="7" name="Picture 6">
            <a:extLst>
              <a:ext uri="{FF2B5EF4-FFF2-40B4-BE49-F238E27FC236}">
                <a16:creationId xmlns:a16="http://schemas.microsoft.com/office/drawing/2014/main" xmlns="" id="{76CF2D27-28AD-7740-B5FD-6A4774D9C709}"/>
              </a:ext>
            </a:extLst>
          </p:cNvPr>
          <p:cNvPicPr>
            <a:picLocks noChangeAspect="1"/>
          </p:cNvPicPr>
          <p:nvPr userDrawn="1"/>
        </p:nvPicPr>
        <p:blipFill>
          <a:blip r:embed="rId3"/>
          <a:stretch>
            <a:fillRect/>
          </a:stretch>
        </p:blipFill>
        <p:spPr>
          <a:xfrm>
            <a:off x="0" y="-4103"/>
            <a:ext cx="12192000" cy="84406"/>
          </a:xfrm>
          <a:prstGeom prst="rect">
            <a:avLst/>
          </a:prstGeom>
        </p:spPr>
      </p:pic>
    </p:spTree>
    <p:extLst>
      <p:ext uri="{BB962C8B-B14F-4D97-AF65-F5344CB8AC3E}">
        <p14:creationId xmlns:p14="http://schemas.microsoft.com/office/powerpoint/2010/main" val="117750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ITSF Title Slide">
    <p:bg>
      <p:bgPr>
        <a:solidFill>
          <a:srgbClr val="273654"/>
        </a:solidFill>
        <a:effectLst/>
      </p:bgPr>
    </p:bg>
    <p:spTree>
      <p:nvGrpSpPr>
        <p:cNvPr id="1" name=""/>
        <p:cNvGrpSpPr/>
        <p:nvPr/>
      </p:nvGrpSpPr>
      <p:grpSpPr>
        <a:xfrm>
          <a:off x="0" y="0"/>
          <a:ext cx="0" cy="0"/>
          <a:chOff x="0" y="0"/>
          <a:chExt cx="0" cy="0"/>
        </a:xfrm>
      </p:grpSpPr>
      <p:pic>
        <p:nvPicPr>
          <p:cNvPr id="5" name="Picture 4" descr="A picture containing invertebrate&#10;&#10;Description automatically generated">
            <a:extLst>
              <a:ext uri="{FF2B5EF4-FFF2-40B4-BE49-F238E27FC236}">
                <a16:creationId xmlns:a16="http://schemas.microsoft.com/office/drawing/2014/main" xmlns="" id="{5CA510A8-1A48-5A4E-B49E-17A83CF94B00}"/>
              </a:ext>
            </a:extLst>
          </p:cNvPr>
          <p:cNvPicPr>
            <a:picLocks noChangeAspect="1"/>
          </p:cNvPicPr>
          <p:nvPr userDrawn="1"/>
        </p:nvPicPr>
        <p:blipFill rotWithShape="1">
          <a:blip r:embed="rId2"/>
          <a:srcRect t="20555"/>
          <a:stretch/>
        </p:blipFill>
        <p:spPr>
          <a:xfrm>
            <a:off x="0" y="254000"/>
            <a:ext cx="12192000" cy="5448300"/>
          </a:xfrm>
          <a:prstGeom prst="rect">
            <a:avLst/>
          </a:prstGeom>
        </p:spPr>
      </p:pic>
      <p:pic>
        <p:nvPicPr>
          <p:cNvPr id="6" name="Picture 5">
            <a:extLst>
              <a:ext uri="{FF2B5EF4-FFF2-40B4-BE49-F238E27FC236}">
                <a16:creationId xmlns:a16="http://schemas.microsoft.com/office/drawing/2014/main" xmlns="" id="{740CF953-569D-AD46-93A8-2AE20AF73903}"/>
              </a:ext>
            </a:extLst>
          </p:cNvPr>
          <p:cNvPicPr>
            <a:picLocks noChangeAspect="1"/>
          </p:cNvPicPr>
          <p:nvPr userDrawn="1"/>
        </p:nvPicPr>
        <p:blipFill>
          <a:blip r:embed="rId3">
            <a:alphaModFix/>
          </a:blip>
          <a:stretch>
            <a:fillRect/>
          </a:stretch>
        </p:blipFill>
        <p:spPr>
          <a:xfrm>
            <a:off x="2101555" y="1717469"/>
            <a:ext cx="3321462" cy="332146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xmlns="" id="{9C20975B-08D6-0742-8E11-BC15D8DE0F35}"/>
              </a:ext>
            </a:extLst>
          </p:cNvPr>
          <p:cNvPicPr>
            <a:picLocks noChangeAspect="1"/>
          </p:cNvPicPr>
          <p:nvPr userDrawn="1"/>
        </p:nvPicPr>
        <p:blipFill>
          <a:blip r:embed="rId4"/>
          <a:stretch>
            <a:fillRect/>
          </a:stretch>
        </p:blipFill>
        <p:spPr>
          <a:xfrm>
            <a:off x="10008079" y="5740316"/>
            <a:ext cx="680494" cy="68049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xmlns="" id="{0FBE39FB-86E5-0742-B80B-DDAFEF26EE73}"/>
              </a:ext>
            </a:extLst>
          </p:cNvPr>
          <p:cNvPicPr>
            <a:picLocks noChangeAspect="1"/>
          </p:cNvPicPr>
          <p:nvPr userDrawn="1"/>
        </p:nvPicPr>
        <p:blipFill>
          <a:blip r:embed="rId5"/>
          <a:stretch>
            <a:fillRect/>
          </a:stretch>
        </p:blipFill>
        <p:spPr>
          <a:xfrm>
            <a:off x="10767307" y="5765092"/>
            <a:ext cx="630943" cy="630943"/>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xmlns="" id="{4AD95BA0-6727-5647-B583-738440C6753E}"/>
              </a:ext>
            </a:extLst>
          </p:cNvPr>
          <p:cNvPicPr>
            <a:picLocks noChangeAspect="1"/>
          </p:cNvPicPr>
          <p:nvPr userDrawn="1"/>
        </p:nvPicPr>
        <p:blipFill>
          <a:blip r:embed="rId6"/>
          <a:stretch>
            <a:fillRect/>
          </a:stretch>
        </p:blipFill>
        <p:spPr>
          <a:xfrm>
            <a:off x="742950" y="5780745"/>
            <a:ext cx="3321462" cy="599636"/>
          </a:xfrm>
          <a:prstGeom prst="rect">
            <a:avLst/>
          </a:prstGeom>
        </p:spPr>
      </p:pic>
      <p:pic>
        <p:nvPicPr>
          <p:cNvPr id="11" name="Picture 10" descr="Text, application&#10;&#10;Description automatically generated">
            <a:extLst>
              <a:ext uri="{FF2B5EF4-FFF2-40B4-BE49-F238E27FC236}">
                <a16:creationId xmlns:a16="http://schemas.microsoft.com/office/drawing/2014/main" xmlns="" id="{6774396B-B9D0-E743-B86B-22C69ADFA658}"/>
              </a:ext>
            </a:extLst>
          </p:cNvPr>
          <p:cNvPicPr>
            <a:picLocks noChangeAspect="1"/>
          </p:cNvPicPr>
          <p:nvPr userDrawn="1"/>
        </p:nvPicPr>
        <p:blipFill>
          <a:blip r:embed="rId7"/>
          <a:stretch>
            <a:fillRect/>
          </a:stretch>
        </p:blipFill>
        <p:spPr>
          <a:xfrm>
            <a:off x="5514474" y="2023434"/>
            <a:ext cx="5029200" cy="3015497"/>
          </a:xfrm>
          <a:prstGeom prst="rect">
            <a:avLst/>
          </a:prstGeom>
        </p:spPr>
      </p:pic>
    </p:spTree>
    <p:extLst>
      <p:ext uri="{BB962C8B-B14F-4D97-AF65-F5344CB8AC3E}">
        <p14:creationId xmlns:p14="http://schemas.microsoft.com/office/powerpoint/2010/main" val="143771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Divider Slide">
    <p:bg>
      <p:bgPr>
        <a:solidFill>
          <a:srgbClr val="273654"/>
        </a:solidFill>
        <a:effectLst/>
      </p:bgPr>
    </p:bg>
    <p:spTree>
      <p:nvGrpSpPr>
        <p:cNvPr id="1" name=""/>
        <p:cNvGrpSpPr/>
        <p:nvPr/>
      </p:nvGrpSpPr>
      <p:grpSpPr>
        <a:xfrm>
          <a:off x="0" y="0"/>
          <a:ext cx="0" cy="0"/>
          <a:chOff x="0" y="0"/>
          <a:chExt cx="0" cy="0"/>
        </a:xfrm>
      </p:grpSpPr>
      <p:pic>
        <p:nvPicPr>
          <p:cNvPr id="5" name="Picture 4" descr="A picture containing invertebrate&#10;&#10;Description automatically generated">
            <a:extLst>
              <a:ext uri="{FF2B5EF4-FFF2-40B4-BE49-F238E27FC236}">
                <a16:creationId xmlns:a16="http://schemas.microsoft.com/office/drawing/2014/main" xmlns="" id="{5CA510A8-1A48-5A4E-B49E-17A83CF94B00}"/>
              </a:ext>
            </a:extLst>
          </p:cNvPr>
          <p:cNvPicPr>
            <a:picLocks noChangeAspect="1"/>
          </p:cNvPicPr>
          <p:nvPr userDrawn="1"/>
        </p:nvPicPr>
        <p:blipFill rotWithShape="1">
          <a:blip r:embed="rId2"/>
          <a:srcRect t="20555"/>
          <a:stretch/>
        </p:blipFill>
        <p:spPr>
          <a:xfrm>
            <a:off x="0" y="254000"/>
            <a:ext cx="12192000" cy="54483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xmlns="" id="{D8F2DC88-0132-6F40-BC99-93360A43175B}"/>
              </a:ext>
            </a:extLst>
          </p:cNvPr>
          <p:cNvPicPr>
            <a:picLocks noChangeAspect="1"/>
          </p:cNvPicPr>
          <p:nvPr userDrawn="1"/>
        </p:nvPicPr>
        <p:blipFill>
          <a:blip r:embed="rId3"/>
          <a:stretch>
            <a:fillRect/>
          </a:stretch>
        </p:blipFill>
        <p:spPr>
          <a:xfrm>
            <a:off x="10008079" y="5740316"/>
            <a:ext cx="680494" cy="680494"/>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xmlns="" id="{25876731-6E8C-7945-A3B1-2D01F8E35844}"/>
              </a:ext>
            </a:extLst>
          </p:cNvPr>
          <p:cNvPicPr>
            <a:picLocks noChangeAspect="1"/>
          </p:cNvPicPr>
          <p:nvPr userDrawn="1"/>
        </p:nvPicPr>
        <p:blipFill>
          <a:blip r:embed="rId4"/>
          <a:stretch>
            <a:fillRect/>
          </a:stretch>
        </p:blipFill>
        <p:spPr>
          <a:xfrm>
            <a:off x="10767307" y="5765092"/>
            <a:ext cx="630943" cy="630943"/>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xmlns="" id="{2AADFBC7-1AF5-A549-9BF3-89CDB2EB1275}"/>
              </a:ext>
            </a:extLst>
          </p:cNvPr>
          <p:cNvPicPr>
            <a:picLocks noChangeAspect="1"/>
          </p:cNvPicPr>
          <p:nvPr userDrawn="1"/>
        </p:nvPicPr>
        <p:blipFill>
          <a:blip r:embed="rId5"/>
          <a:stretch>
            <a:fillRect/>
          </a:stretch>
        </p:blipFill>
        <p:spPr>
          <a:xfrm>
            <a:off x="742950" y="5780745"/>
            <a:ext cx="3321462" cy="599636"/>
          </a:xfrm>
          <a:prstGeom prst="rect">
            <a:avLst/>
          </a:prstGeom>
        </p:spPr>
      </p:pic>
    </p:spTree>
    <p:extLst>
      <p:ext uri="{BB962C8B-B14F-4D97-AF65-F5344CB8AC3E}">
        <p14:creationId xmlns:p14="http://schemas.microsoft.com/office/powerpoint/2010/main" val="336232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hank you">
    <p:bg>
      <p:bgPr>
        <a:solidFill>
          <a:srgbClr val="273654"/>
        </a:solidFill>
        <a:effectLst/>
      </p:bgPr>
    </p:bg>
    <p:spTree>
      <p:nvGrpSpPr>
        <p:cNvPr id="1" name=""/>
        <p:cNvGrpSpPr/>
        <p:nvPr/>
      </p:nvGrpSpPr>
      <p:grpSpPr>
        <a:xfrm>
          <a:off x="0" y="0"/>
          <a:ext cx="0" cy="0"/>
          <a:chOff x="0" y="0"/>
          <a:chExt cx="0" cy="0"/>
        </a:xfrm>
      </p:grpSpPr>
      <p:pic>
        <p:nvPicPr>
          <p:cNvPr id="5" name="Picture 4" descr="A picture containing invertebrate&#10;&#10;Description automatically generated">
            <a:extLst>
              <a:ext uri="{FF2B5EF4-FFF2-40B4-BE49-F238E27FC236}">
                <a16:creationId xmlns:a16="http://schemas.microsoft.com/office/drawing/2014/main" xmlns="" id="{5CA510A8-1A48-5A4E-B49E-17A83CF94B00}"/>
              </a:ext>
            </a:extLst>
          </p:cNvPr>
          <p:cNvPicPr>
            <a:picLocks noChangeAspect="1"/>
          </p:cNvPicPr>
          <p:nvPr userDrawn="1"/>
        </p:nvPicPr>
        <p:blipFill rotWithShape="1">
          <a:blip r:embed="rId2"/>
          <a:srcRect t="20555"/>
          <a:stretch/>
        </p:blipFill>
        <p:spPr>
          <a:xfrm>
            <a:off x="0" y="254000"/>
            <a:ext cx="12192000" cy="5448300"/>
          </a:xfrm>
          <a:prstGeom prst="rect">
            <a:avLst/>
          </a:prstGeom>
        </p:spPr>
      </p:pic>
      <p:pic>
        <p:nvPicPr>
          <p:cNvPr id="7" name="Picture 6">
            <a:extLst>
              <a:ext uri="{FF2B5EF4-FFF2-40B4-BE49-F238E27FC236}">
                <a16:creationId xmlns:a16="http://schemas.microsoft.com/office/drawing/2014/main" xmlns="" id="{5913AC95-54FF-3748-9541-1DCBB59A02BA}"/>
              </a:ext>
            </a:extLst>
          </p:cNvPr>
          <p:cNvPicPr>
            <a:picLocks noChangeAspect="1"/>
          </p:cNvPicPr>
          <p:nvPr userDrawn="1"/>
        </p:nvPicPr>
        <p:blipFill>
          <a:blip r:embed="rId3">
            <a:alphaModFix/>
          </a:blip>
          <a:stretch>
            <a:fillRect/>
          </a:stretch>
        </p:blipFill>
        <p:spPr>
          <a:xfrm>
            <a:off x="579296" y="5544742"/>
            <a:ext cx="962231" cy="962231"/>
          </a:xfrm>
          <a:prstGeom prst="rect">
            <a:avLst/>
          </a:prstGeom>
        </p:spPr>
      </p:pic>
      <p:sp>
        <p:nvSpPr>
          <p:cNvPr id="8" name="TextBox 7">
            <a:extLst>
              <a:ext uri="{FF2B5EF4-FFF2-40B4-BE49-F238E27FC236}">
                <a16:creationId xmlns:a16="http://schemas.microsoft.com/office/drawing/2014/main" xmlns="" id="{DA2AF716-319A-064D-9F4C-E6223672D087}"/>
              </a:ext>
            </a:extLst>
          </p:cNvPr>
          <p:cNvSpPr txBox="1"/>
          <p:nvPr userDrawn="1"/>
        </p:nvSpPr>
        <p:spPr>
          <a:xfrm>
            <a:off x="2216150" y="2891135"/>
            <a:ext cx="7759700" cy="1107996"/>
          </a:xfrm>
          <a:prstGeom prst="rect">
            <a:avLst/>
          </a:prstGeom>
          <a:noFill/>
        </p:spPr>
        <p:txBody>
          <a:bodyPr wrap="square" rtlCol="0">
            <a:spAutoFit/>
          </a:bodyPr>
          <a:lstStyle/>
          <a:p>
            <a:pPr algn="ctr"/>
            <a:r>
              <a:rPr lang="en-US" sz="6600" b="1" dirty="0">
                <a:solidFill>
                  <a:schemeClr val="bg1"/>
                </a:solidFill>
                <a:latin typeface="+mn-lt"/>
                <a:ea typeface="Lato" panose="020F0502020204030203" pitchFamily="34" charset="0"/>
                <a:cs typeface="Lato" panose="020F0502020204030203" pitchFamily="34" charset="0"/>
              </a:rPr>
              <a:t>THANK YOU</a:t>
            </a:r>
          </a:p>
        </p:txBody>
      </p:sp>
      <p:sp>
        <p:nvSpPr>
          <p:cNvPr id="9" name="L-shape 8">
            <a:extLst>
              <a:ext uri="{FF2B5EF4-FFF2-40B4-BE49-F238E27FC236}">
                <a16:creationId xmlns:a16="http://schemas.microsoft.com/office/drawing/2014/main" xmlns="" id="{16CB4371-E3EA-A443-8A4B-EDFF8E260B72}"/>
              </a:ext>
            </a:extLst>
          </p:cNvPr>
          <p:cNvSpPr/>
          <p:nvPr userDrawn="1"/>
        </p:nvSpPr>
        <p:spPr>
          <a:xfrm rot="5400000">
            <a:off x="3454400" y="2692400"/>
            <a:ext cx="520700" cy="520700"/>
          </a:xfrm>
          <a:prstGeom prst="corner">
            <a:avLst>
              <a:gd name="adj1" fmla="val 26596"/>
              <a:gd name="adj2" fmla="val 26596"/>
            </a:avLst>
          </a:prstGeom>
          <a:solidFill>
            <a:srgbClr val="FF6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a:extLst>
              <a:ext uri="{FF2B5EF4-FFF2-40B4-BE49-F238E27FC236}">
                <a16:creationId xmlns:a16="http://schemas.microsoft.com/office/drawing/2014/main" xmlns="" id="{CAB7220C-3223-9145-9475-3A0EDDE7274B}"/>
              </a:ext>
            </a:extLst>
          </p:cNvPr>
          <p:cNvSpPr/>
          <p:nvPr userDrawn="1"/>
        </p:nvSpPr>
        <p:spPr>
          <a:xfrm rot="16200000">
            <a:off x="8153400" y="3658393"/>
            <a:ext cx="520700" cy="520700"/>
          </a:xfrm>
          <a:prstGeom prst="corner">
            <a:avLst>
              <a:gd name="adj1" fmla="val 26596"/>
              <a:gd name="adj2" fmla="val 26596"/>
            </a:avLst>
          </a:prstGeom>
          <a:solidFill>
            <a:srgbClr val="FF6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10;&#10;Description automatically generated">
            <a:extLst>
              <a:ext uri="{FF2B5EF4-FFF2-40B4-BE49-F238E27FC236}">
                <a16:creationId xmlns:a16="http://schemas.microsoft.com/office/drawing/2014/main" xmlns="" id="{B582C647-D6FB-CC48-AE1E-39E3FB25C953}"/>
              </a:ext>
            </a:extLst>
          </p:cNvPr>
          <p:cNvPicPr>
            <a:picLocks noChangeAspect="1"/>
          </p:cNvPicPr>
          <p:nvPr userDrawn="1"/>
        </p:nvPicPr>
        <p:blipFill>
          <a:blip r:embed="rId4"/>
          <a:stretch>
            <a:fillRect/>
          </a:stretch>
        </p:blipFill>
        <p:spPr>
          <a:xfrm>
            <a:off x="9791700" y="5676815"/>
            <a:ext cx="858773" cy="85877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xmlns="" id="{FDE05FE8-A6FF-0543-94D1-9CB5058463B7}"/>
              </a:ext>
            </a:extLst>
          </p:cNvPr>
          <p:cNvPicPr>
            <a:picLocks noChangeAspect="1"/>
          </p:cNvPicPr>
          <p:nvPr userDrawn="1"/>
        </p:nvPicPr>
        <p:blipFill>
          <a:blip r:embed="rId5"/>
          <a:stretch>
            <a:fillRect/>
          </a:stretch>
        </p:blipFill>
        <p:spPr>
          <a:xfrm>
            <a:off x="10792511" y="5714292"/>
            <a:ext cx="796240" cy="796240"/>
          </a:xfrm>
          <a:prstGeom prst="rect">
            <a:avLst/>
          </a:prstGeom>
        </p:spPr>
      </p:pic>
    </p:spTree>
    <p:extLst>
      <p:ext uri="{BB962C8B-B14F-4D97-AF65-F5344CB8AC3E}">
        <p14:creationId xmlns:p14="http://schemas.microsoft.com/office/powerpoint/2010/main" val="3407127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8BB8D54-367C-D14C-9F6E-D4E66CC0F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FC082470-6392-844B-B3DE-1F385CA49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478E78A-85BD-8F45-BD23-5B8C9C1A66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D354B-351C-8241-824C-638AC6F69111}" type="datetimeFigureOut">
              <a:rPr lang="en-US" smtClean="0"/>
              <a:t>10/29/2021</a:t>
            </a:fld>
            <a:endParaRPr lang="en-US"/>
          </a:p>
        </p:txBody>
      </p:sp>
      <p:sp>
        <p:nvSpPr>
          <p:cNvPr id="5" name="Footer Placeholder 4">
            <a:extLst>
              <a:ext uri="{FF2B5EF4-FFF2-40B4-BE49-F238E27FC236}">
                <a16:creationId xmlns:a16="http://schemas.microsoft.com/office/drawing/2014/main" xmlns="" id="{51060F09-B17B-354D-807C-1C240AC30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A04121C-F1AE-C841-9276-1E15C2F93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85E09-F95E-244D-8B0E-68B9E786EA31}" type="slidenum">
              <a:rPr lang="en-US" smtClean="0"/>
              <a:t>‹#›</a:t>
            </a:fld>
            <a:endParaRPr lang="en-US"/>
          </a:p>
        </p:txBody>
      </p:sp>
    </p:spTree>
    <p:extLst>
      <p:ext uri="{BB962C8B-B14F-4D97-AF65-F5344CB8AC3E}">
        <p14:creationId xmlns:p14="http://schemas.microsoft.com/office/powerpoint/2010/main" val="197888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0" r:id="rId5"/>
    <p:sldLayoutId id="214748366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03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8F4C865-850E-D048-B8D6-2B7791209968}"/>
              </a:ext>
            </a:extLst>
          </p:cNvPr>
          <p:cNvSpPr txBox="1"/>
          <p:nvPr/>
        </p:nvSpPr>
        <p:spPr>
          <a:xfrm>
            <a:off x="723900" y="520700"/>
            <a:ext cx="7759700" cy="707886"/>
          </a:xfrm>
          <a:prstGeom prst="rect">
            <a:avLst/>
          </a:prstGeom>
          <a:noFill/>
        </p:spPr>
        <p:txBody>
          <a:bodyPr wrap="square" rtlCol="0">
            <a:spAutoFit/>
          </a:bodyPr>
          <a:lstStyle/>
          <a:p>
            <a:r>
              <a:rPr lang="en-US" sz="4000" dirty="0" smtClean="0"/>
              <a:t>Ongoing challenges</a:t>
            </a:r>
            <a:endParaRPr lang="en-US" sz="4000" dirty="0"/>
          </a:p>
        </p:txBody>
      </p:sp>
      <p:sp>
        <p:nvSpPr>
          <p:cNvPr id="3" name="TextBox 2">
            <a:extLst>
              <a:ext uri="{FF2B5EF4-FFF2-40B4-BE49-F238E27FC236}">
                <a16:creationId xmlns:a16="http://schemas.microsoft.com/office/drawing/2014/main" xmlns="" id="{DC20C706-839E-B04B-9332-193BD87A42C7}"/>
              </a:ext>
            </a:extLst>
          </p:cNvPr>
          <p:cNvSpPr txBox="1"/>
          <p:nvPr/>
        </p:nvSpPr>
        <p:spPr>
          <a:xfrm>
            <a:off x="723900" y="1188660"/>
            <a:ext cx="7759700" cy="523220"/>
          </a:xfrm>
          <a:prstGeom prst="rect">
            <a:avLst/>
          </a:prstGeom>
          <a:noFill/>
        </p:spPr>
        <p:txBody>
          <a:bodyPr wrap="square" rtlCol="0">
            <a:spAutoFit/>
          </a:bodyPr>
          <a:lstStyle/>
          <a:p>
            <a:r>
              <a:rPr lang="en-US" sz="2800" dirty="0" smtClean="0"/>
              <a:t>Solution license models</a:t>
            </a:r>
            <a:endParaRPr lang="en-US" sz="2800" dirty="0"/>
          </a:p>
        </p:txBody>
      </p:sp>
      <p:sp>
        <p:nvSpPr>
          <p:cNvPr id="5" name="TextBox 4">
            <a:extLst>
              <a:ext uri="{FF2B5EF4-FFF2-40B4-BE49-F238E27FC236}">
                <a16:creationId xmlns:a16="http://schemas.microsoft.com/office/drawing/2014/main" xmlns="" id="{A5ACAAC3-45AF-2947-A1FF-CC148440E8A7}"/>
              </a:ext>
            </a:extLst>
          </p:cNvPr>
          <p:cNvSpPr txBox="1"/>
          <p:nvPr/>
        </p:nvSpPr>
        <p:spPr>
          <a:xfrm>
            <a:off x="723900" y="1753108"/>
            <a:ext cx="10434413" cy="1323439"/>
          </a:xfrm>
          <a:prstGeom prst="rect">
            <a:avLst/>
          </a:prstGeom>
          <a:noFill/>
        </p:spPr>
        <p:txBody>
          <a:bodyPr wrap="square" rtlCol="0">
            <a:spAutoFit/>
          </a:bodyPr>
          <a:lstStyle/>
          <a:p>
            <a:r>
              <a:rPr lang="en-US" sz="2000" dirty="0" smtClean="0"/>
              <a:t>Where the clock-sync solution requires software components on the end-system there is friction between operational and commercial risks, and compliance obligations. This becomes  heightened where the component is licensed under ‘untrusted’ model – i.e. the component ceases to function when license expires or not present (license failure).</a:t>
            </a:r>
          </a:p>
        </p:txBody>
      </p:sp>
      <p:sp>
        <p:nvSpPr>
          <p:cNvPr id="6" name="Isosceles Triangle 5"/>
          <p:cNvSpPr/>
          <p:nvPr/>
        </p:nvSpPr>
        <p:spPr>
          <a:xfrm>
            <a:off x="2670628" y="3896690"/>
            <a:ext cx="1588407" cy="1140665"/>
          </a:xfrm>
          <a:prstGeom prst="triangle">
            <a:avLst/>
          </a:prstGeom>
          <a:noFill/>
          <a:ln>
            <a:solidFill>
              <a:srgbClr val="273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xmlns="" id="{A5ACAAC3-45AF-2947-A1FF-CC148440E8A7}"/>
              </a:ext>
            </a:extLst>
          </p:cNvPr>
          <p:cNvSpPr txBox="1"/>
          <p:nvPr/>
        </p:nvSpPr>
        <p:spPr>
          <a:xfrm>
            <a:off x="2644552" y="3542875"/>
            <a:ext cx="2681969" cy="400110"/>
          </a:xfrm>
          <a:prstGeom prst="rect">
            <a:avLst/>
          </a:prstGeom>
          <a:noFill/>
        </p:spPr>
        <p:txBody>
          <a:bodyPr wrap="square" rtlCol="0">
            <a:spAutoFit/>
          </a:bodyPr>
          <a:lstStyle/>
          <a:p>
            <a:r>
              <a:rPr lang="en-US" sz="2000" dirty="0" smtClean="0"/>
              <a:t>Regulatory risk</a:t>
            </a:r>
            <a:endParaRPr lang="en-US" sz="2000" dirty="0" smtClean="0"/>
          </a:p>
        </p:txBody>
      </p:sp>
      <p:sp>
        <p:nvSpPr>
          <p:cNvPr id="9" name="TextBox 8">
            <a:extLst>
              <a:ext uri="{FF2B5EF4-FFF2-40B4-BE49-F238E27FC236}">
                <a16:creationId xmlns:a16="http://schemas.microsoft.com/office/drawing/2014/main" xmlns="" id="{A5ACAAC3-45AF-2947-A1FF-CC148440E8A7}"/>
              </a:ext>
            </a:extLst>
          </p:cNvPr>
          <p:cNvSpPr txBox="1"/>
          <p:nvPr/>
        </p:nvSpPr>
        <p:spPr>
          <a:xfrm>
            <a:off x="1056361" y="5019446"/>
            <a:ext cx="1855108" cy="400110"/>
          </a:xfrm>
          <a:prstGeom prst="rect">
            <a:avLst/>
          </a:prstGeom>
          <a:noFill/>
        </p:spPr>
        <p:txBody>
          <a:bodyPr wrap="square" rtlCol="0">
            <a:spAutoFit/>
          </a:bodyPr>
          <a:lstStyle/>
          <a:p>
            <a:r>
              <a:rPr lang="en-US" sz="2000" dirty="0" smtClean="0"/>
              <a:t>License/Op  </a:t>
            </a:r>
            <a:r>
              <a:rPr lang="en-US" sz="2000" dirty="0" smtClean="0"/>
              <a:t>risk</a:t>
            </a:r>
          </a:p>
        </p:txBody>
      </p:sp>
      <p:sp>
        <p:nvSpPr>
          <p:cNvPr id="10" name="TextBox 9">
            <a:extLst>
              <a:ext uri="{FF2B5EF4-FFF2-40B4-BE49-F238E27FC236}">
                <a16:creationId xmlns:a16="http://schemas.microsoft.com/office/drawing/2014/main" xmlns="" id="{A5ACAAC3-45AF-2947-A1FF-CC148440E8A7}"/>
              </a:ext>
            </a:extLst>
          </p:cNvPr>
          <p:cNvSpPr txBox="1"/>
          <p:nvPr/>
        </p:nvSpPr>
        <p:spPr>
          <a:xfrm>
            <a:off x="4266524" y="4819391"/>
            <a:ext cx="1978470" cy="400110"/>
          </a:xfrm>
          <a:prstGeom prst="rect">
            <a:avLst/>
          </a:prstGeom>
          <a:noFill/>
        </p:spPr>
        <p:txBody>
          <a:bodyPr wrap="square" rtlCol="0">
            <a:spAutoFit/>
          </a:bodyPr>
          <a:lstStyle/>
          <a:p>
            <a:r>
              <a:rPr lang="en-US" sz="2000" dirty="0" smtClean="0"/>
              <a:t>Commercial risk</a:t>
            </a:r>
          </a:p>
        </p:txBody>
      </p:sp>
      <p:sp>
        <p:nvSpPr>
          <p:cNvPr id="11" name="TextBox 10">
            <a:extLst>
              <a:ext uri="{FF2B5EF4-FFF2-40B4-BE49-F238E27FC236}">
                <a16:creationId xmlns:a16="http://schemas.microsoft.com/office/drawing/2014/main" xmlns="" id="{A5ACAAC3-45AF-2947-A1FF-CC148440E8A7}"/>
              </a:ext>
            </a:extLst>
          </p:cNvPr>
          <p:cNvSpPr txBox="1"/>
          <p:nvPr/>
        </p:nvSpPr>
        <p:spPr>
          <a:xfrm>
            <a:off x="1033688" y="5401646"/>
            <a:ext cx="4862286" cy="1323439"/>
          </a:xfrm>
          <a:prstGeom prst="rect">
            <a:avLst/>
          </a:prstGeom>
          <a:noFill/>
        </p:spPr>
        <p:txBody>
          <a:bodyPr wrap="square" rtlCol="0">
            <a:spAutoFit/>
          </a:bodyPr>
          <a:lstStyle/>
          <a:p>
            <a:r>
              <a:rPr lang="en-US" sz="2000" dirty="0"/>
              <a:t>Minimal license failure impact</a:t>
            </a:r>
            <a:r>
              <a:rPr lang="en-US" sz="2000" dirty="0" smtClean="0"/>
              <a:t>.</a:t>
            </a:r>
          </a:p>
          <a:p>
            <a:r>
              <a:rPr lang="en-US" sz="2000" dirty="0" smtClean="0"/>
              <a:t>May be generally deployed to reduce </a:t>
            </a:r>
            <a:r>
              <a:rPr lang="en-US" sz="2000" dirty="0" smtClean="0"/>
              <a:t>variation </a:t>
            </a:r>
            <a:r>
              <a:rPr lang="en-US" sz="2000" dirty="0" smtClean="0"/>
              <a:t>and cost in the environment but at potential higher licensing cost. </a:t>
            </a:r>
          </a:p>
        </p:txBody>
      </p:sp>
      <p:sp>
        <p:nvSpPr>
          <p:cNvPr id="12" name="Oval 11"/>
          <p:cNvSpPr/>
          <p:nvPr/>
        </p:nvSpPr>
        <p:spPr>
          <a:xfrm>
            <a:off x="3700693" y="4694015"/>
            <a:ext cx="203200" cy="216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A5ACAAC3-45AF-2947-A1FF-CC148440E8A7}"/>
              </a:ext>
            </a:extLst>
          </p:cNvPr>
          <p:cNvSpPr txBox="1"/>
          <p:nvPr/>
        </p:nvSpPr>
        <p:spPr>
          <a:xfrm>
            <a:off x="1033688" y="3178120"/>
            <a:ext cx="2681969" cy="400110"/>
          </a:xfrm>
          <a:prstGeom prst="rect">
            <a:avLst/>
          </a:prstGeom>
          <a:noFill/>
        </p:spPr>
        <p:txBody>
          <a:bodyPr wrap="square" rtlCol="0">
            <a:spAutoFit/>
          </a:bodyPr>
          <a:lstStyle/>
          <a:p>
            <a:r>
              <a:rPr lang="en-US" sz="2000" u="sng" dirty="0" smtClean="0"/>
              <a:t>“Trusted” license model</a:t>
            </a:r>
          </a:p>
        </p:txBody>
      </p:sp>
      <p:sp>
        <p:nvSpPr>
          <p:cNvPr id="14" name="Isosceles Triangle 13"/>
          <p:cNvSpPr/>
          <p:nvPr/>
        </p:nvSpPr>
        <p:spPr>
          <a:xfrm>
            <a:off x="7881033" y="3917220"/>
            <a:ext cx="1588407" cy="1140665"/>
          </a:xfrm>
          <a:prstGeom prst="triangle">
            <a:avLst/>
          </a:prstGeom>
          <a:noFill/>
          <a:ln>
            <a:solidFill>
              <a:srgbClr val="273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 id="{A5ACAAC3-45AF-2947-A1FF-CC148440E8A7}"/>
              </a:ext>
            </a:extLst>
          </p:cNvPr>
          <p:cNvSpPr txBox="1"/>
          <p:nvPr/>
        </p:nvSpPr>
        <p:spPr>
          <a:xfrm>
            <a:off x="7817303" y="3548153"/>
            <a:ext cx="2681969" cy="400110"/>
          </a:xfrm>
          <a:prstGeom prst="rect">
            <a:avLst/>
          </a:prstGeom>
          <a:noFill/>
        </p:spPr>
        <p:txBody>
          <a:bodyPr wrap="square" rtlCol="0">
            <a:spAutoFit/>
          </a:bodyPr>
          <a:lstStyle/>
          <a:p>
            <a:r>
              <a:rPr lang="en-US" sz="2000" dirty="0" smtClean="0"/>
              <a:t>Regulatory risk</a:t>
            </a:r>
            <a:endParaRPr lang="en-US" sz="2000" dirty="0" smtClean="0"/>
          </a:p>
        </p:txBody>
      </p:sp>
      <p:sp>
        <p:nvSpPr>
          <p:cNvPr id="16" name="TextBox 15">
            <a:extLst>
              <a:ext uri="{FF2B5EF4-FFF2-40B4-BE49-F238E27FC236}">
                <a16:creationId xmlns:a16="http://schemas.microsoft.com/office/drawing/2014/main" xmlns="" id="{A5ACAAC3-45AF-2947-A1FF-CC148440E8A7}"/>
              </a:ext>
            </a:extLst>
          </p:cNvPr>
          <p:cNvSpPr txBox="1"/>
          <p:nvPr/>
        </p:nvSpPr>
        <p:spPr>
          <a:xfrm>
            <a:off x="6244994" y="4965279"/>
            <a:ext cx="1774144" cy="400110"/>
          </a:xfrm>
          <a:prstGeom prst="rect">
            <a:avLst/>
          </a:prstGeom>
          <a:noFill/>
        </p:spPr>
        <p:txBody>
          <a:bodyPr wrap="square" rtlCol="0">
            <a:spAutoFit/>
          </a:bodyPr>
          <a:lstStyle/>
          <a:p>
            <a:r>
              <a:rPr lang="en-US" sz="2000" dirty="0" smtClean="0"/>
              <a:t>License/Op </a:t>
            </a:r>
            <a:r>
              <a:rPr lang="en-US" sz="2000" dirty="0" smtClean="0"/>
              <a:t>risk</a:t>
            </a:r>
          </a:p>
        </p:txBody>
      </p:sp>
      <p:sp>
        <p:nvSpPr>
          <p:cNvPr id="17" name="TextBox 16">
            <a:extLst>
              <a:ext uri="{FF2B5EF4-FFF2-40B4-BE49-F238E27FC236}">
                <a16:creationId xmlns:a16="http://schemas.microsoft.com/office/drawing/2014/main" xmlns="" id="{A5ACAAC3-45AF-2947-A1FF-CC148440E8A7}"/>
              </a:ext>
            </a:extLst>
          </p:cNvPr>
          <p:cNvSpPr txBox="1"/>
          <p:nvPr/>
        </p:nvSpPr>
        <p:spPr>
          <a:xfrm>
            <a:off x="9469440" y="4857830"/>
            <a:ext cx="2059665" cy="400110"/>
          </a:xfrm>
          <a:prstGeom prst="rect">
            <a:avLst/>
          </a:prstGeom>
          <a:noFill/>
        </p:spPr>
        <p:txBody>
          <a:bodyPr wrap="square" rtlCol="0">
            <a:spAutoFit/>
          </a:bodyPr>
          <a:lstStyle/>
          <a:p>
            <a:r>
              <a:rPr lang="en-US" sz="2000" dirty="0" smtClean="0"/>
              <a:t>Commercial risk</a:t>
            </a:r>
          </a:p>
        </p:txBody>
      </p:sp>
      <p:sp>
        <p:nvSpPr>
          <p:cNvPr id="18" name="TextBox 17">
            <a:extLst>
              <a:ext uri="{FF2B5EF4-FFF2-40B4-BE49-F238E27FC236}">
                <a16:creationId xmlns:a16="http://schemas.microsoft.com/office/drawing/2014/main" xmlns="" id="{A5ACAAC3-45AF-2947-A1FF-CC148440E8A7}"/>
              </a:ext>
            </a:extLst>
          </p:cNvPr>
          <p:cNvSpPr txBox="1"/>
          <p:nvPr/>
        </p:nvSpPr>
        <p:spPr>
          <a:xfrm>
            <a:off x="6296026" y="5413694"/>
            <a:ext cx="4968321" cy="1323439"/>
          </a:xfrm>
          <a:prstGeom prst="rect">
            <a:avLst/>
          </a:prstGeom>
          <a:noFill/>
        </p:spPr>
        <p:txBody>
          <a:bodyPr wrap="square" rtlCol="0">
            <a:spAutoFit/>
          </a:bodyPr>
          <a:lstStyle/>
          <a:p>
            <a:r>
              <a:rPr lang="en-US" sz="2000" dirty="0" smtClean="0"/>
              <a:t>License failure leads directly to near-immediate system and application failure and becomes a dominant consideration in design and operation</a:t>
            </a:r>
            <a:r>
              <a:rPr lang="en-US" sz="2000" dirty="0"/>
              <a:t>. </a:t>
            </a:r>
            <a:r>
              <a:rPr lang="en-US" sz="2000" dirty="0" smtClean="0"/>
              <a:t>Not </a:t>
            </a:r>
            <a:r>
              <a:rPr lang="en-US" sz="2000" dirty="0"/>
              <a:t>for general </a:t>
            </a:r>
            <a:r>
              <a:rPr lang="en-US" sz="2000" dirty="0" smtClean="0"/>
              <a:t>deployment.</a:t>
            </a:r>
          </a:p>
        </p:txBody>
      </p:sp>
      <p:sp>
        <p:nvSpPr>
          <p:cNvPr id="19" name="Oval 18"/>
          <p:cNvSpPr/>
          <p:nvPr/>
        </p:nvSpPr>
        <p:spPr>
          <a:xfrm>
            <a:off x="8280400" y="4448055"/>
            <a:ext cx="203200" cy="216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xmlns="" id="{A5ACAAC3-45AF-2947-A1FF-CC148440E8A7}"/>
              </a:ext>
            </a:extLst>
          </p:cNvPr>
          <p:cNvSpPr txBox="1"/>
          <p:nvPr/>
        </p:nvSpPr>
        <p:spPr>
          <a:xfrm>
            <a:off x="6296027" y="3188515"/>
            <a:ext cx="3563256" cy="400110"/>
          </a:xfrm>
          <a:prstGeom prst="rect">
            <a:avLst/>
          </a:prstGeom>
          <a:noFill/>
        </p:spPr>
        <p:txBody>
          <a:bodyPr wrap="square" rtlCol="0">
            <a:spAutoFit/>
          </a:bodyPr>
          <a:lstStyle/>
          <a:p>
            <a:r>
              <a:rPr lang="en-US" sz="2000" u="sng" dirty="0" smtClean="0"/>
              <a:t>“Untrusted license model”</a:t>
            </a:r>
          </a:p>
        </p:txBody>
      </p:sp>
    </p:spTree>
    <p:extLst>
      <p:ext uri="{BB962C8B-B14F-4D97-AF65-F5344CB8AC3E}">
        <p14:creationId xmlns:p14="http://schemas.microsoft.com/office/powerpoint/2010/main" val="1156486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8F4C865-850E-D048-B8D6-2B7791209968}"/>
              </a:ext>
            </a:extLst>
          </p:cNvPr>
          <p:cNvSpPr txBox="1"/>
          <p:nvPr/>
        </p:nvSpPr>
        <p:spPr>
          <a:xfrm>
            <a:off x="723900" y="520700"/>
            <a:ext cx="7759700" cy="707886"/>
          </a:xfrm>
          <a:prstGeom prst="rect">
            <a:avLst/>
          </a:prstGeom>
          <a:noFill/>
        </p:spPr>
        <p:txBody>
          <a:bodyPr wrap="square" rtlCol="0">
            <a:spAutoFit/>
          </a:bodyPr>
          <a:lstStyle/>
          <a:p>
            <a:r>
              <a:rPr lang="en-US" sz="4000" dirty="0" smtClean="0"/>
              <a:t>Ongoing challenges</a:t>
            </a:r>
            <a:endParaRPr lang="en-US" sz="4000" dirty="0"/>
          </a:p>
        </p:txBody>
      </p:sp>
      <p:sp>
        <p:nvSpPr>
          <p:cNvPr id="3" name="TextBox 2">
            <a:extLst>
              <a:ext uri="{FF2B5EF4-FFF2-40B4-BE49-F238E27FC236}">
                <a16:creationId xmlns:a16="http://schemas.microsoft.com/office/drawing/2014/main" xmlns="" id="{DC20C706-839E-B04B-9332-193BD87A42C7}"/>
              </a:ext>
            </a:extLst>
          </p:cNvPr>
          <p:cNvSpPr txBox="1"/>
          <p:nvPr/>
        </p:nvSpPr>
        <p:spPr>
          <a:xfrm>
            <a:off x="723900" y="1469886"/>
            <a:ext cx="7759700" cy="523220"/>
          </a:xfrm>
          <a:prstGeom prst="rect">
            <a:avLst/>
          </a:prstGeom>
          <a:noFill/>
        </p:spPr>
        <p:txBody>
          <a:bodyPr wrap="square" rtlCol="0">
            <a:spAutoFit/>
          </a:bodyPr>
          <a:lstStyle/>
          <a:p>
            <a:r>
              <a:rPr lang="en-US" sz="2800" dirty="0" smtClean="0"/>
              <a:t>VM mobility</a:t>
            </a:r>
            <a:endParaRPr lang="en-US" sz="2800" dirty="0"/>
          </a:p>
        </p:txBody>
      </p:sp>
      <p:sp>
        <p:nvSpPr>
          <p:cNvPr id="4" name="TextBox 3">
            <a:extLst>
              <a:ext uri="{FF2B5EF4-FFF2-40B4-BE49-F238E27FC236}">
                <a16:creationId xmlns:a16="http://schemas.microsoft.com/office/drawing/2014/main" xmlns="" id="{A5ACAAC3-45AF-2947-A1FF-CC148440E8A7}"/>
              </a:ext>
            </a:extLst>
          </p:cNvPr>
          <p:cNvSpPr txBox="1"/>
          <p:nvPr/>
        </p:nvSpPr>
        <p:spPr>
          <a:xfrm>
            <a:off x="723899" y="1993106"/>
            <a:ext cx="10800444" cy="4093428"/>
          </a:xfrm>
          <a:prstGeom prst="rect">
            <a:avLst/>
          </a:prstGeom>
          <a:noFill/>
        </p:spPr>
        <p:txBody>
          <a:bodyPr wrap="square" rtlCol="0">
            <a:spAutoFit/>
          </a:bodyPr>
          <a:lstStyle/>
          <a:p>
            <a:endParaRPr lang="en-US" sz="2000" dirty="0"/>
          </a:p>
          <a:p>
            <a:r>
              <a:rPr lang="en-US" sz="2000" dirty="0" smtClean="0"/>
              <a:t>Within </a:t>
            </a:r>
            <a:r>
              <a:rPr lang="en-US" sz="2000" dirty="0" smtClean="0"/>
              <a:t>DC virtual environments it is often common practice to </a:t>
            </a:r>
            <a:r>
              <a:rPr lang="en-US" sz="2000" dirty="0"/>
              <a:t>move virtual </a:t>
            </a:r>
            <a:r>
              <a:rPr lang="en-US" sz="2000" dirty="0" smtClean="0"/>
              <a:t>machine (</a:t>
            </a:r>
            <a:r>
              <a:rPr lang="en-US" sz="2000" dirty="0" err="1" smtClean="0"/>
              <a:t>vm</a:t>
            </a:r>
            <a:r>
              <a:rPr lang="en-US" sz="2000" dirty="0" smtClean="0"/>
              <a:t>) between hosts to balance workloads during the production period using </a:t>
            </a:r>
            <a:r>
              <a:rPr lang="en-US" sz="2000" dirty="0" err="1" smtClean="0"/>
              <a:t>vm</a:t>
            </a:r>
            <a:r>
              <a:rPr lang="en-US" sz="2000" dirty="0" smtClean="0"/>
              <a:t> mobility methods (e.g. </a:t>
            </a:r>
            <a:r>
              <a:rPr lang="en-US" sz="2000" dirty="0" err="1" smtClean="0"/>
              <a:t>Vmware’s</a:t>
            </a:r>
            <a:r>
              <a:rPr lang="en-US" sz="2000" dirty="0" smtClean="0"/>
              <a:t> </a:t>
            </a:r>
            <a:r>
              <a:rPr lang="en-US" sz="2000" dirty="0" err="1" smtClean="0"/>
              <a:t>vMotion</a:t>
            </a:r>
            <a:r>
              <a:rPr lang="en-US" sz="2000" dirty="0" smtClean="0"/>
              <a:t>).  This is generally achieved </a:t>
            </a:r>
            <a:r>
              <a:rPr lang="en-US" sz="2000" dirty="0" smtClean="0"/>
              <a:t>by transferring </a:t>
            </a:r>
            <a:r>
              <a:rPr lang="en-US" sz="2000" dirty="0" smtClean="0"/>
              <a:t>a snapshot of the </a:t>
            </a:r>
            <a:r>
              <a:rPr lang="en-US" sz="2000" dirty="0" err="1" smtClean="0"/>
              <a:t>vm’s</a:t>
            </a:r>
            <a:r>
              <a:rPr lang="en-US" sz="2000" dirty="0" smtClean="0"/>
              <a:t> </a:t>
            </a:r>
            <a:r>
              <a:rPr lang="en-US" sz="2000" dirty="0" smtClean="0"/>
              <a:t>running state</a:t>
            </a:r>
            <a:r>
              <a:rPr lang="en-US" sz="2000" dirty="0" smtClean="0"/>
              <a:t>.</a:t>
            </a:r>
          </a:p>
          <a:p>
            <a:endParaRPr lang="en-US" sz="2000" dirty="0"/>
          </a:p>
          <a:p>
            <a:pPr marL="342900" indent="-342900">
              <a:buFont typeface="Arial" panose="020B0604020202020204" pitchFamily="34" charset="0"/>
              <a:buChar char="•"/>
            </a:pPr>
            <a:r>
              <a:rPr lang="en-US" sz="2000" dirty="0" err="1"/>
              <a:t>v</a:t>
            </a:r>
            <a:r>
              <a:rPr lang="en-US" sz="2000" dirty="0" err="1" smtClean="0"/>
              <a:t>m</a:t>
            </a:r>
            <a:r>
              <a:rPr lang="en-US" sz="2000" dirty="0" smtClean="0"/>
              <a:t> mobility typically causes a c. 500mS freeze of the </a:t>
            </a:r>
            <a:r>
              <a:rPr lang="en-US" sz="2000" dirty="0" err="1" smtClean="0"/>
              <a:t>vm</a:t>
            </a:r>
            <a:r>
              <a:rPr lang="en-US" sz="2000" dirty="0" smtClean="0"/>
              <a:t> instance and hosted applications</a:t>
            </a:r>
          </a:p>
          <a:p>
            <a:pPr marL="800100" lvl="1" indent="-342900">
              <a:buFont typeface="Arial" panose="020B0604020202020204" pitchFamily="34" charset="0"/>
              <a:buChar char="•"/>
            </a:pPr>
            <a:r>
              <a:rPr lang="en-US" sz="2000" dirty="0"/>
              <a:t>c</a:t>
            </a:r>
            <a:r>
              <a:rPr lang="en-US" sz="2000" dirty="0" smtClean="0"/>
              <a:t>aused by </a:t>
            </a:r>
            <a:r>
              <a:rPr lang="en-US" sz="2000" dirty="0" err="1" smtClean="0"/>
              <a:t>vm</a:t>
            </a:r>
            <a:r>
              <a:rPr lang="en-US" sz="2000" dirty="0" smtClean="0"/>
              <a:t> snapshot, transfer and restart with the subsequent system clock lag</a:t>
            </a:r>
          </a:p>
          <a:p>
            <a:pPr lvl="1"/>
            <a:endParaRPr lang="en-US" sz="2000" dirty="0" smtClean="0"/>
          </a:p>
          <a:p>
            <a:pPr marL="342900" indent="-342900">
              <a:buFont typeface="Arial" panose="020B0604020202020204" pitchFamily="34" charset="0"/>
              <a:buChar char="•"/>
            </a:pPr>
            <a:r>
              <a:rPr lang="en-US" sz="2000" dirty="0" smtClean="0"/>
              <a:t>re-sync of the restart system clock to within desired tolerance is not instantaneous </a:t>
            </a:r>
          </a:p>
          <a:p>
            <a:pPr marL="800100" lvl="1" indent="-342900">
              <a:buFont typeface="Arial" panose="020B0604020202020204" pitchFamily="34" charset="0"/>
              <a:buChar char="•"/>
            </a:pPr>
            <a:r>
              <a:rPr lang="en-US" sz="2000" dirty="0" err="1" smtClean="0"/>
              <a:t>vm</a:t>
            </a:r>
            <a:r>
              <a:rPr lang="en-US" sz="2000" dirty="0" smtClean="0"/>
              <a:t> system can be synced to the host time on restart which can reduce the initial sync error</a:t>
            </a:r>
          </a:p>
          <a:p>
            <a:pPr marL="800100" lvl="1" indent="-342900">
              <a:buFont typeface="Arial" panose="020B0604020202020204" pitchFamily="34" charset="0"/>
              <a:buChar char="•"/>
            </a:pPr>
            <a:r>
              <a:rPr lang="en-US" sz="2000" dirty="0" smtClean="0"/>
              <a:t>the hosted applications which require transaction timestamp likely exceed the 50mS &amp; 1mS regulatory thresholds for a period during full </a:t>
            </a:r>
            <a:r>
              <a:rPr lang="en-US" sz="2000" dirty="0" smtClean="0"/>
              <a:t>re-sync</a:t>
            </a:r>
          </a:p>
          <a:p>
            <a:pPr marL="800100" lvl="1" indent="-34290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855725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8F4C865-850E-D048-B8D6-2B7791209968}"/>
              </a:ext>
            </a:extLst>
          </p:cNvPr>
          <p:cNvSpPr txBox="1"/>
          <p:nvPr/>
        </p:nvSpPr>
        <p:spPr>
          <a:xfrm>
            <a:off x="723900" y="520700"/>
            <a:ext cx="7759700" cy="707886"/>
          </a:xfrm>
          <a:prstGeom prst="rect">
            <a:avLst/>
          </a:prstGeom>
          <a:noFill/>
        </p:spPr>
        <p:txBody>
          <a:bodyPr wrap="square" rtlCol="0">
            <a:spAutoFit/>
          </a:bodyPr>
          <a:lstStyle/>
          <a:p>
            <a:r>
              <a:rPr lang="en-US" sz="4000" dirty="0" smtClean="0"/>
              <a:t>Ongoing challenges</a:t>
            </a:r>
            <a:endParaRPr lang="en-US" sz="4000" dirty="0"/>
          </a:p>
        </p:txBody>
      </p:sp>
      <p:sp>
        <p:nvSpPr>
          <p:cNvPr id="3" name="TextBox 2">
            <a:extLst>
              <a:ext uri="{FF2B5EF4-FFF2-40B4-BE49-F238E27FC236}">
                <a16:creationId xmlns:a16="http://schemas.microsoft.com/office/drawing/2014/main" xmlns="" id="{DC20C706-839E-B04B-9332-193BD87A42C7}"/>
              </a:ext>
            </a:extLst>
          </p:cNvPr>
          <p:cNvSpPr txBox="1"/>
          <p:nvPr/>
        </p:nvSpPr>
        <p:spPr>
          <a:xfrm>
            <a:off x="723900" y="1469886"/>
            <a:ext cx="8940362" cy="523220"/>
          </a:xfrm>
          <a:prstGeom prst="rect">
            <a:avLst/>
          </a:prstGeom>
          <a:noFill/>
        </p:spPr>
        <p:txBody>
          <a:bodyPr wrap="square" rtlCol="0">
            <a:spAutoFit/>
          </a:bodyPr>
          <a:lstStyle/>
          <a:p>
            <a:r>
              <a:rPr lang="en-US" sz="2800" dirty="0" smtClean="0"/>
              <a:t>Managing change - application </a:t>
            </a:r>
            <a:r>
              <a:rPr lang="en-US" sz="2800" dirty="0" smtClean="0"/>
              <a:t>and server </a:t>
            </a:r>
            <a:r>
              <a:rPr lang="en-US" sz="2800" dirty="0" smtClean="0"/>
              <a:t>lifecycle churn</a:t>
            </a:r>
            <a:endParaRPr lang="en-US" sz="2800" dirty="0"/>
          </a:p>
        </p:txBody>
      </p:sp>
      <p:sp>
        <p:nvSpPr>
          <p:cNvPr id="4" name="TextBox 3">
            <a:extLst>
              <a:ext uri="{FF2B5EF4-FFF2-40B4-BE49-F238E27FC236}">
                <a16:creationId xmlns:a16="http://schemas.microsoft.com/office/drawing/2014/main" xmlns="" id="{A5ACAAC3-45AF-2947-A1FF-CC148440E8A7}"/>
              </a:ext>
            </a:extLst>
          </p:cNvPr>
          <p:cNvSpPr txBox="1"/>
          <p:nvPr/>
        </p:nvSpPr>
        <p:spPr>
          <a:xfrm>
            <a:off x="723899" y="1993106"/>
            <a:ext cx="10800444" cy="4708981"/>
          </a:xfrm>
          <a:prstGeom prst="rect">
            <a:avLst/>
          </a:prstGeom>
          <a:noFill/>
        </p:spPr>
        <p:txBody>
          <a:bodyPr wrap="square" rtlCol="0">
            <a:spAutoFit/>
          </a:bodyPr>
          <a:lstStyle/>
          <a:p>
            <a:r>
              <a:rPr lang="en-US" sz="2000" dirty="0" smtClean="0"/>
              <a:t>Datacenter system hardware in the enterprise has a typical lifespan of c. 7 years.  This often aligns to significant application changes to the stack or re-architecture. Taking this lifecycle on the macro scale, enterprise datacenter is typically being churned at a rate of c. 14% p.a.. </a:t>
            </a:r>
          </a:p>
          <a:p>
            <a:endParaRPr lang="en-US" sz="2000" dirty="0"/>
          </a:p>
          <a:p>
            <a:r>
              <a:rPr lang="en-US" sz="2000" dirty="0" smtClean="0"/>
              <a:t>Where precision solution is not generally deployed the challenge is to maintain the coverage through the ongoing change cycles.  Infra designers, developers and application owners may not be fully aware of the underpinning precision time service requirements.</a:t>
            </a:r>
            <a:endParaRPr lang="en-US" sz="2000" dirty="0"/>
          </a:p>
          <a:p>
            <a:endParaRPr lang="en-US" sz="2000" dirty="0" smtClean="0"/>
          </a:p>
          <a:p>
            <a:r>
              <a:rPr lang="en-US" sz="2000" dirty="0" smtClean="0"/>
              <a:t>Combined top-down and bottom-up approach to manage the non-compliance risk. </a:t>
            </a:r>
          </a:p>
          <a:p>
            <a:pPr marL="800100" lvl="1" indent="-342900">
              <a:buFont typeface="Arial" panose="020B0604020202020204" pitchFamily="34" charset="0"/>
              <a:buChar char="•"/>
            </a:pPr>
            <a:r>
              <a:rPr lang="en-US" sz="2000" dirty="0" smtClean="0"/>
              <a:t>Use of CMBD as single point of truth to record the applications, instances and hosting end-systems identified as requiring precision timestamping</a:t>
            </a:r>
          </a:p>
          <a:p>
            <a:pPr marL="800100" lvl="1" indent="-342900">
              <a:buFont typeface="Arial" panose="020B0604020202020204" pitchFamily="34" charset="0"/>
              <a:buChar char="•"/>
            </a:pPr>
            <a:r>
              <a:rPr lang="en-US" sz="2000" dirty="0" smtClean="0"/>
              <a:t>Periodic validation of end-system compliance (as per CMDB assertion) through reconciliation with end-system performance logs </a:t>
            </a:r>
          </a:p>
          <a:p>
            <a:pPr marL="800100" lvl="1" indent="-34290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2376192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8BC4D1-8F97-0345-8C3E-61CE7703613E}"/>
              </a:ext>
            </a:extLst>
          </p:cNvPr>
          <p:cNvSpPr txBox="1"/>
          <p:nvPr/>
        </p:nvSpPr>
        <p:spPr>
          <a:xfrm>
            <a:off x="1371600" y="2281535"/>
            <a:ext cx="9150350" cy="923330"/>
          </a:xfrm>
          <a:prstGeom prst="rect">
            <a:avLst/>
          </a:prstGeom>
          <a:noFill/>
        </p:spPr>
        <p:txBody>
          <a:bodyPr wrap="square" rtlCol="0">
            <a:spAutoFit/>
          </a:bodyPr>
          <a:lstStyle/>
          <a:p>
            <a:pPr algn="ctr"/>
            <a:r>
              <a:rPr lang="en-US" sz="5400" b="1" dirty="0" smtClean="0">
                <a:solidFill>
                  <a:schemeClr val="bg1"/>
                </a:solidFill>
                <a:ea typeface="Lato" panose="020F0502020204030203" pitchFamily="34" charset="0"/>
                <a:cs typeface="Lato" panose="020F0502020204030203" pitchFamily="34" charset="0"/>
              </a:rPr>
              <a:t>Desired Future State</a:t>
            </a:r>
            <a:endParaRPr lang="en-US" sz="5400" b="1" dirty="0">
              <a:solidFill>
                <a:schemeClr val="bg1"/>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27083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C20C706-839E-B04B-9332-193BD87A42C7}"/>
              </a:ext>
            </a:extLst>
          </p:cNvPr>
          <p:cNvSpPr txBox="1"/>
          <p:nvPr/>
        </p:nvSpPr>
        <p:spPr>
          <a:xfrm>
            <a:off x="723899" y="1411002"/>
            <a:ext cx="7759700" cy="523220"/>
          </a:xfrm>
          <a:prstGeom prst="rect">
            <a:avLst/>
          </a:prstGeom>
          <a:noFill/>
        </p:spPr>
        <p:txBody>
          <a:bodyPr wrap="square" rtlCol="0">
            <a:spAutoFit/>
          </a:bodyPr>
          <a:lstStyle/>
          <a:p>
            <a:r>
              <a:rPr lang="en-US" sz="2800" dirty="0" smtClean="0"/>
              <a:t>Assured time services</a:t>
            </a:r>
            <a:endParaRPr lang="en-US" sz="2800" dirty="0"/>
          </a:p>
        </p:txBody>
      </p:sp>
      <p:sp>
        <p:nvSpPr>
          <p:cNvPr id="8" name="TextBox 7">
            <a:extLst>
              <a:ext uri="{FF2B5EF4-FFF2-40B4-BE49-F238E27FC236}">
                <a16:creationId xmlns:a16="http://schemas.microsoft.com/office/drawing/2014/main" xmlns="" id="{A5ACAAC3-45AF-2947-A1FF-CC148440E8A7}"/>
              </a:ext>
            </a:extLst>
          </p:cNvPr>
          <p:cNvSpPr txBox="1"/>
          <p:nvPr/>
        </p:nvSpPr>
        <p:spPr>
          <a:xfrm>
            <a:off x="723899" y="2013743"/>
            <a:ext cx="9944100" cy="707886"/>
          </a:xfrm>
          <a:prstGeom prst="rect">
            <a:avLst/>
          </a:prstGeom>
          <a:noFill/>
        </p:spPr>
        <p:txBody>
          <a:bodyPr wrap="square" rtlCol="0">
            <a:spAutoFit/>
          </a:bodyPr>
          <a:lstStyle/>
          <a:p>
            <a:r>
              <a:rPr lang="en-US" sz="2000" dirty="0" smtClean="0"/>
              <a:t>The </a:t>
            </a:r>
            <a:r>
              <a:rPr lang="en-US" sz="2000" dirty="0" smtClean="0"/>
              <a:t>development of </a:t>
            </a:r>
            <a:r>
              <a:rPr lang="en-US" sz="2000" b="1" dirty="0" smtClean="0"/>
              <a:t>assured precision time </a:t>
            </a:r>
            <a:r>
              <a:rPr lang="en-US" sz="2000" dirty="0" smtClean="0"/>
              <a:t>delivery </a:t>
            </a:r>
            <a:r>
              <a:rPr lang="en-US" sz="2000" b="1" dirty="0" smtClean="0"/>
              <a:t>services</a:t>
            </a:r>
            <a:r>
              <a:rPr lang="en-US" sz="2000" dirty="0" smtClean="0"/>
              <a:t> is desirable to eliminate the need for the sync assurance process </a:t>
            </a:r>
            <a:r>
              <a:rPr lang="en-US" sz="2000" dirty="0" smtClean="0"/>
              <a:t>wraps within </a:t>
            </a:r>
            <a:r>
              <a:rPr lang="en-US" sz="2000" dirty="0" err="1" smtClean="0"/>
              <a:t>organisations</a:t>
            </a:r>
            <a:r>
              <a:rPr lang="en-US" sz="2000" dirty="0" smtClean="0"/>
              <a:t>.</a:t>
            </a:r>
            <a:endParaRPr lang="en-US" sz="2000" dirty="0" smtClean="0"/>
          </a:p>
        </p:txBody>
      </p:sp>
      <p:sp>
        <p:nvSpPr>
          <p:cNvPr id="11" name="TextBox 10">
            <a:extLst>
              <a:ext uri="{FF2B5EF4-FFF2-40B4-BE49-F238E27FC236}">
                <a16:creationId xmlns:a16="http://schemas.microsoft.com/office/drawing/2014/main" xmlns="" id="{48F4C865-850E-D048-B8D6-2B7791209968}"/>
              </a:ext>
            </a:extLst>
          </p:cNvPr>
          <p:cNvSpPr txBox="1"/>
          <p:nvPr/>
        </p:nvSpPr>
        <p:spPr>
          <a:xfrm>
            <a:off x="723899" y="269652"/>
            <a:ext cx="7759700" cy="707886"/>
          </a:xfrm>
          <a:prstGeom prst="rect">
            <a:avLst/>
          </a:prstGeom>
          <a:noFill/>
        </p:spPr>
        <p:txBody>
          <a:bodyPr wrap="square" rtlCol="0">
            <a:spAutoFit/>
          </a:bodyPr>
          <a:lstStyle/>
          <a:p>
            <a:r>
              <a:rPr lang="en-US" sz="4000" dirty="0" smtClean="0"/>
              <a:t>Strategic wish list</a:t>
            </a:r>
            <a:endParaRPr lang="en-US" sz="4000" dirty="0"/>
          </a:p>
        </p:txBody>
      </p:sp>
      <p:sp>
        <p:nvSpPr>
          <p:cNvPr id="12" name="TextBox 11">
            <a:extLst>
              <a:ext uri="{FF2B5EF4-FFF2-40B4-BE49-F238E27FC236}">
                <a16:creationId xmlns:a16="http://schemas.microsoft.com/office/drawing/2014/main" xmlns="" id="{DC20C706-839E-B04B-9332-193BD87A42C7}"/>
              </a:ext>
            </a:extLst>
          </p:cNvPr>
          <p:cNvSpPr txBox="1"/>
          <p:nvPr/>
        </p:nvSpPr>
        <p:spPr>
          <a:xfrm>
            <a:off x="723899" y="3155093"/>
            <a:ext cx="9530444" cy="523220"/>
          </a:xfrm>
          <a:prstGeom prst="rect">
            <a:avLst/>
          </a:prstGeom>
          <a:noFill/>
        </p:spPr>
        <p:txBody>
          <a:bodyPr wrap="square" rtlCol="0">
            <a:spAutoFit/>
          </a:bodyPr>
          <a:lstStyle/>
          <a:p>
            <a:r>
              <a:rPr lang="en-US" sz="2800" dirty="0" smtClean="0"/>
              <a:t>Reduction in </a:t>
            </a:r>
            <a:r>
              <a:rPr lang="en-US" sz="2800" dirty="0" smtClean="0"/>
              <a:t>component </a:t>
            </a:r>
            <a:r>
              <a:rPr lang="en-US" sz="2800" dirty="0" smtClean="0"/>
              <a:t>build variation and complexity</a:t>
            </a:r>
            <a:endParaRPr lang="en-US" sz="2800" dirty="0"/>
          </a:p>
        </p:txBody>
      </p:sp>
      <p:sp>
        <p:nvSpPr>
          <p:cNvPr id="13" name="TextBox 12">
            <a:extLst>
              <a:ext uri="{FF2B5EF4-FFF2-40B4-BE49-F238E27FC236}">
                <a16:creationId xmlns:a16="http://schemas.microsoft.com/office/drawing/2014/main" xmlns="" id="{A5ACAAC3-45AF-2947-A1FF-CC148440E8A7}"/>
              </a:ext>
            </a:extLst>
          </p:cNvPr>
          <p:cNvSpPr txBox="1"/>
          <p:nvPr/>
        </p:nvSpPr>
        <p:spPr>
          <a:xfrm>
            <a:off x="723899" y="3757834"/>
            <a:ext cx="9944100" cy="707886"/>
          </a:xfrm>
          <a:prstGeom prst="rect">
            <a:avLst/>
          </a:prstGeom>
          <a:noFill/>
        </p:spPr>
        <p:txBody>
          <a:bodyPr wrap="square" rtlCol="0">
            <a:spAutoFit/>
          </a:bodyPr>
          <a:lstStyle/>
          <a:p>
            <a:r>
              <a:rPr lang="en-US" sz="2000" dirty="0" smtClean="0"/>
              <a:t>Reduce the variation in hardware, software and OS across the data </a:t>
            </a:r>
            <a:r>
              <a:rPr lang="en-US" sz="2000" dirty="0" err="1" smtClean="0"/>
              <a:t>centre</a:t>
            </a:r>
            <a:r>
              <a:rPr lang="en-US" sz="2000" dirty="0" smtClean="0"/>
              <a:t> estate through simplification.</a:t>
            </a:r>
            <a:endParaRPr lang="en-US" sz="2000" dirty="0" smtClean="0"/>
          </a:p>
        </p:txBody>
      </p:sp>
    </p:spTree>
    <p:extLst>
      <p:ext uri="{BB962C8B-B14F-4D97-AF65-F5344CB8AC3E}">
        <p14:creationId xmlns:p14="http://schemas.microsoft.com/office/powerpoint/2010/main" val="740108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5ACAAC3-45AF-2947-A1FF-CC148440E8A7}"/>
              </a:ext>
            </a:extLst>
          </p:cNvPr>
          <p:cNvSpPr txBox="1"/>
          <p:nvPr/>
        </p:nvSpPr>
        <p:spPr>
          <a:xfrm>
            <a:off x="760129" y="3736535"/>
            <a:ext cx="9944100" cy="2554545"/>
          </a:xfrm>
          <a:prstGeom prst="rect">
            <a:avLst/>
          </a:prstGeom>
          <a:noFill/>
        </p:spPr>
        <p:txBody>
          <a:bodyPr wrap="square" rtlCol="0">
            <a:spAutoFit/>
          </a:bodyPr>
          <a:lstStyle/>
          <a:p>
            <a:r>
              <a:rPr lang="en-US" sz="2000" dirty="0" smtClean="0"/>
              <a:t>The current solutions for delivering precision time services in the cloud are </a:t>
            </a:r>
            <a:r>
              <a:rPr lang="en-US" sz="2000" dirty="0" smtClean="0"/>
              <a:t>mostly </a:t>
            </a:r>
            <a:r>
              <a:rPr lang="en-US" sz="2000" dirty="0" smtClean="0"/>
              <a:t>overlay, where the customer builds and runs services on generic cloud components, rather </a:t>
            </a:r>
            <a:r>
              <a:rPr lang="en-US" sz="2000" dirty="0" smtClean="0"/>
              <a:t>than leveraging </a:t>
            </a:r>
            <a:r>
              <a:rPr lang="en-US" sz="2000" dirty="0" smtClean="0"/>
              <a:t>native service provider offerings. </a:t>
            </a:r>
            <a:r>
              <a:rPr lang="en-US" sz="2000" dirty="0" smtClean="0"/>
              <a:t> </a:t>
            </a:r>
          </a:p>
          <a:p>
            <a:endParaRPr lang="en-US" sz="2000" dirty="0" smtClean="0"/>
          </a:p>
          <a:p>
            <a:r>
              <a:rPr lang="en-US" sz="2000" dirty="0" smtClean="0"/>
              <a:t>Need </a:t>
            </a:r>
            <a:r>
              <a:rPr lang="en-US" sz="2000" b="1" dirty="0" smtClean="0"/>
              <a:t>cloud </a:t>
            </a:r>
            <a:r>
              <a:rPr lang="en-US" sz="2000" b="1" dirty="0"/>
              <a:t>native precision clock sync </a:t>
            </a:r>
            <a:r>
              <a:rPr lang="en-US" sz="2000" b="1" dirty="0" smtClean="0"/>
              <a:t>services</a:t>
            </a:r>
          </a:p>
          <a:p>
            <a:pPr marL="342900" indent="-342900">
              <a:buFont typeface="Arial" panose="020B0604020202020204" pitchFamily="34" charset="0"/>
              <a:buChar char="•"/>
            </a:pPr>
            <a:r>
              <a:rPr lang="en-US" sz="2000" dirty="0" smtClean="0"/>
              <a:t>remove pinch-point in the migration of transaction applications to cloud introduces</a:t>
            </a:r>
          </a:p>
          <a:p>
            <a:pPr marL="342900" indent="-342900">
              <a:buFont typeface="Arial" panose="020B0604020202020204" pitchFamily="34" charset="0"/>
              <a:buChar char="•"/>
            </a:pPr>
            <a:r>
              <a:rPr lang="en-US" sz="2000" dirty="0" smtClean="0"/>
              <a:t>reduce build variation </a:t>
            </a:r>
            <a:r>
              <a:rPr lang="en-US" sz="2000" dirty="0" smtClean="0"/>
              <a:t>and complexity with subsequent </a:t>
            </a:r>
            <a:r>
              <a:rPr lang="en-US" sz="2000" dirty="0" smtClean="0"/>
              <a:t>cost </a:t>
            </a:r>
            <a:r>
              <a:rPr lang="en-US" sz="2000" dirty="0" smtClean="0"/>
              <a:t>and </a:t>
            </a:r>
            <a:r>
              <a:rPr lang="en-US" sz="2000" dirty="0" smtClean="0"/>
              <a:t>risk reduction.</a:t>
            </a:r>
            <a:endParaRPr lang="en-US" sz="2000" dirty="0" smtClean="0"/>
          </a:p>
          <a:p>
            <a:endParaRPr lang="en-US" sz="2000" dirty="0" smtClean="0"/>
          </a:p>
        </p:txBody>
      </p:sp>
      <p:sp>
        <p:nvSpPr>
          <p:cNvPr id="7" name="TextBox 6">
            <a:extLst>
              <a:ext uri="{FF2B5EF4-FFF2-40B4-BE49-F238E27FC236}">
                <a16:creationId xmlns:a16="http://schemas.microsoft.com/office/drawing/2014/main" xmlns="" id="{DC20C706-839E-B04B-9332-193BD87A42C7}"/>
              </a:ext>
            </a:extLst>
          </p:cNvPr>
          <p:cNvSpPr txBox="1"/>
          <p:nvPr/>
        </p:nvSpPr>
        <p:spPr>
          <a:xfrm>
            <a:off x="723899" y="3165274"/>
            <a:ext cx="7759700" cy="523220"/>
          </a:xfrm>
          <a:prstGeom prst="rect">
            <a:avLst/>
          </a:prstGeom>
          <a:noFill/>
        </p:spPr>
        <p:txBody>
          <a:bodyPr wrap="square" rtlCol="0">
            <a:spAutoFit/>
          </a:bodyPr>
          <a:lstStyle/>
          <a:p>
            <a:r>
              <a:rPr lang="en-US" sz="2800" dirty="0" smtClean="0"/>
              <a:t>Moving applications to </a:t>
            </a:r>
            <a:r>
              <a:rPr lang="en-US" sz="2800" dirty="0" smtClean="0"/>
              <a:t>public cloud</a:t>
            </a:r>
            <a:endParaRPr lang="en-US" sz="2800" dirty="0"/>
          </a:p>
        </p:txBody>
      </p:sp>
      <p:sp>
        <p:nvSpPr>
          <p:cNvPr id="9" name="TextBox 8">
            <a:extLst>
              <a:ext uri="{FF2B5EF4-FFF2-40B4-BE49-F238E27FC236}">
                <a16:creationId xmlns:a16="http://schemas.microsoft.com/office/drawing/2014/main" xmlns="" id="{A5ACAAC3-45AF-2947-A1FF-CC148440E8A7}"/>
              </a:ext>
            </a:extLst>
          </p:cNvPr>
          <p:cNvSpPr txBox="1"/>
          <p:nvPr/>
        </p:nvSpPr>
        <p:spPr>
          <a:xfrm>
            <a:off x="760129" y="1487074"/>
            <a:ext cx="9944100" cy="1631216"/>
          </a:xfrm>
          <a:prstGeom prst="rect">
            <a:avLst/>
          </a:prstGeom>
          <a:noFill/>
        </p:spPr>
        <p:txBody>
          <a:bodyPr wrap="square" rtlCol="0">
            <a:spAutoFit/>
          </a:bodyPr>
          <a:lstStyle/>
          <a:p>
            <a:r>
              <a:rPr lang="en-US" sz="2000" dirty="0" smtClean="0"/>
              <a:t>Move to </a:t>
            </a:r>
            <a:r>
              <a:rPr lang="en-US" sz="2000" b="1" dirty="0" smtClean="0"/>
              <a:t>precision clock sync </a:t>
            </a:r>
            <a:r>
              <a:rPr lang="en-US" sz="2000" dirty="0" smtClean="0"/>
              <a:t>capability to the underpinning </a:t>
            </a:r>
            <a:r>
              <a:rPr lang="en-US" sz="2000" b="1" dirty="0" smtClean="0"/>
              <a:t>virtualization platform </a:t>
            </a:r>
            <a:r>
              <a:rPr lang="en-US" sz="2000" dirty="0" smtClean="0"/>
              <a:t>hosts</a:t>
            </a:r>
          </a:p>
          <a:p>
            <a:pPr marL="342900" indent="-342900">
              <a:buFont typeface="Arial" panose="020B0604020202020204" pitchFamily="34" charset="0"/>
              <a:buChar char="•"/>
            </a:pPr>
            <a:r>
              <a:rPr lang="en-US" sz="2000" dirty="0" smtClean="0"/>
              <a:t>removing </a:t>
            </a:r>
            <a:r>
              <a:rPr lang="en-US" sz="2000" dirty="0" smtClean="0"/>
              <a:t>the need for specialisms at the guest OS &amp; application layers</a:t>
            </a:r>
          </a:p>
          <a:p>
            <a:pPr marL="342900" indent="-342900">
              <a:buFont typeface="Arial" panose="020B0604020202020204" pitchFamily="34" charset="0"/>
              <a:buChar char="•"/>
            </a:pPr>
            <a:r>
              <a:rPr lang="en-US" sz="2000" dirty="0"/>
              <a:t>e</a:t>
            </a:r>
            <a:r>
              <a:rPr lang="en-US" sz="2000" dirty="0" smtClean="0"/>
              <a:t>liminate the </a:t>
            </a:r>
            <a:r>
              <a:rPr lang="en-US" sz="2000" dirty="0" err="1" smtClean="0"/>
              <a:t>vm</a:t>
            </a:r>
            <a:r>
              <a:rPr lang="en-US" sz="2000" dirty="0" smtClean="0"/>
              <a:t> mobility clock sync ‘hit</a:t>
            </a:r>
            <a:r>
              <a:rPr lang="en-US" sz="2000" dirty="0" smtClean="0"/>
              <a:t>’</a:t>
            </a:r>
          </a:p>
          <a:p>
            <a:pPr marL="342900" indent="-342900">
              <a:buFont typeface="Arial" panose="020B0604020202020204" pitchFamily="34" charset="0"/>
              <a:buChar char="•"/>
            </a:pPr>
            <a:r>
              <a:rPr lang="en-US" sz="2000" dirty="0"/>
              <a:t>e</a:t>
            </a:r>
            <a:r>
              <a:rPr lang="en-US" sz="2000" dirty="0" smtClean="0"/>
              <a:t>nable </a:t>
            </a:r>
            <a:r>
              <a:rPr lang="en-US" sz="2000" dirty="0" err="1" smtClean="0"/>
              <a:t>vm</a:t>
            </a:r>
            <a:r>
              <a:rPr lang="en-US" sz="2000" dirty="0" smtClean="0"/>
              <a:t> mobility at any time for resource optimization and DR/BCM</a:t>
            </a:r>
            <a:endParaRPr lang="en-US" sz="2000" dirty="0" smtClean="0"/>
          </a:p>
          <a:p>
            <a:pPr marL="342900" indent="-342900">
              <a:buFont typeface="Arial" panose="020B0604020202020204" pitchFamily="34" charset="0"/>
              <a:buChar char="•"/>
            </a:pPr>
            <a:endParaRPr lang="en-US" sz="2000" dirty="0" smtClean="0"/>
          </a:p>
        </p:txBody>
      </p:sp>
      <p:sp>
        <p:nvSpPr>
          <p:cNvPr id="10" name="TextBox 9">
            <a:extLst>
              <a:ext uri="{FF2B5EF4-FFF2-40B4-BE49-F238E27FC236}">
                <a16:creationId xmlns:a16="http://schemas.microsoft.com/office/drawing/2014/main" xmlns="" id="{DC20C706-839E-B04B-9332-193BD87A42C7}"/>
              </a:ext>
            </a:extLst>
          </p:cNvPr>
          <p:cNvSpPr txBox="1"/>
          <p:nvPr/>
        </p:nvSpPr>
        <p:spPr>
          <a:xfrm>
            <a:off x="723899" y="979678"/>
            <a:ext cx="7759700" cy="523220"/>
          </a:xfrm>
          <a:prstGeom prst="rect">
            <a:avLst/>
          </a:prstGeom>
          <a:noFill/>
        </p:spPr>
        <p:txBody>
          <a:bodyPr wrap="square" rtlCol="0">
            <a:spAutoFit/>
          </a:bodyPr>
          <a:lstStyle/>
          <a:p>
            <a:r>
              <a:rPr lang="en-US" sz="2800" dirty="0" smtClean="0"/>
              <a:t>Virtual on-premises </a:t>
            </a:r>
            <a:r>
              <a:rPr lang="en-US" sz="2800" dirty="0" smtClean="0"/>
              <a:t>environments – private cloud</a:t>
            </a:r>
            <a:endParaRPr lang="en-US" sz="2800" dirty="0"/>
          </a:p>
        </p:txBody>
      </p:sp>
      <p:sp>
        <p:nvSpPr>
          <p:cNvPr id="11" name="TextBox 10">
            <a:extLst>
              <a:ext uri="{FF2B5EF4-FFF2-40B4-BE49-F238E27FC236}">
                <a16:creationId xmlns:a16="http://schemas.microsoft.com/office/drawing/2014/main" xmlns="" id="{48F4C865-850E-D048-B8D6-2B7791209968}"/>
              </a:ext>
            </a:extLst>
          </p:cNvPr>
          <p:cNvSpPr txBox="1"/>
          <p:nvPr/>
        </p:nvSpPr>
        <p:spPr>
          <a:xfrm>
            <a:off x="723899" y="269652"/>
            <a:ext cx="7759700" cy="707886"/>
          </a:xfrm>
          <a:prstGeom prst="rect">
            <a:avLst/>
          </a:prstGeom>
          <a:noFill/>
        </p:spPr>
        <p:txBody>
          <a:bodyPr wrap="square" rtlCol="0">
            <a:spAutoFit/>
          </a:bodyPr>
          <a:lstStyle/>
          <a:p>
            <a:r>
              <a:rPr lang="en-US" sz="4000" dirty="0" smtClean="0"/>
              <a:t>Strategic wish list</a:t>
            </a:r>
            <a:endParaRPr lang="en-US" sz="4000" dirty="0"/>
          </a:p>
        </p:txBody>
      </p:sp>
    </p:spTree>
    <p:extLst>
      <p:ext uri="{BB962C8B-B14F-4D97-AF65-F5344CB8AC3E}">
        <p14:creationId xmlns:p14="http://schemas.microsoft.com/office/powerpoint/2010/main" val="1724870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927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A8B22CD-F73F-2149-B780-A55A58B78BDF}"/>
              </a:ext>
            </a:extLst>
          </p:cNvPr>
          <p:cNvSpPr txBox="1"/>
          <p:nvPr/>
        </p:nvSpPr>
        <p:spPr>
          <a:xfrm>
            <a:off x="793750" y="628233"/>
            <a:ext cx="11093450" cy="2585323"/>
          </a:xfrm>
          <a:prstGeom prst="rect">
            <a:avLst/>
          </a:prstGeom>
          <a:noFill/>
        </p:spPr>
        <p:txBody>
          <a:bodyPr wrap="square" rtlCol="0">
            <a:spAutoFit/>
          </a:bodyPr>
          <a:lstStyle/>
          <a:p>
            <a:r>
              <a:rPr lang="en-US" sz="5400" b="1" dirty="0" smtClean="0">
                <a:solidFill>
                  <a:schemeClr val="bg1"/>
                </a:solidFill>
                <a:ea typeface="Lato" panose="020F0502020204030203" pitchFamily="34" charset="0"/>
                <a:cs typeface="Lato" panose="020F0502020204030203" pitchFamily="34" charset="0"/>
              </a:rPr>
              <a:t>Maintaining Precision Time </a:t>
            </a:r>
          </a:p>
          <a:p>
            <a:r>
              <a:rPr lang="en-US" sz="5400" b="1" dirty="0" smtClean="0">
                <a:solidFill>
                  <a:schemeClr val="bg1"/>
                </a:solidFill>
                <a:ea typeface="Lato" panose="020F0502020204030203" pitchFamily="34" charset="0"/>
                <a:cs typeface="Lato" panose="020F0502020204030203" pitchFamily="34" charset="0"/>
              </a:rPr>
              <a:t>in a Diverse Financial Trading Environment</a:t>
            </a:r>
            <a:endParaRPr lang="en-US" sz="5400" b="1" dirty="0">
              <a:solidFill>
                <a:schemeClr val="bg1"/>
              </a:solidFill>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xmlns="" id="{3A07C844-656C-204B-9547-72DBDC5C6755}"/>
              </a:ext>
            </a:extLst>
          </p:cNvPr>
          <p:cNvSpPr txBox="1"/>
          <p:nvPr/>
        </p:nvSpPr>
        <p:spPr>
          <a:xfrm>
            <a:off x="793750" y="3411647"/>
            <a:ext cx="7759700" cy="1077218"/>
          </a:xfrm>
          <a:prstGeom prst="rect">
            <a:avLst/>
          </a:prstGeom>
          <a:noFill/>
        </p:spPr>
        <p:txBody>
          <a:bodyPr wrap="square" rtlCol="0">
            <a:spAutoFit/>
          </a:bodyPr>
          <a:lstStyle/>
          <a:p>
            <a:r>
              <a:rPr lang="en-US" sz="3200" i="1" dirty="0">
                <a:solidFill>
                  <a:schemeClr val="bg1"/>
                </a:solidFill>
                <a:ea typeface="Lato" panose="020F0502020204030203" pitchFamily="34" charset="0"/>
                <a:cs typeface="Lato" panose="020F0502020204030203" pitchFamily="34" charset="0"/>
              </a:rPr>
              <a:t>Paul O’Halloran </a:t>
            </a:r>
            <a:r>
              <a:rPr lang="en-US" sz="3200" i="1" dirty="0" smtClean="0">
                <a:solidFill>
                  <a:schemeClr val="bg1"/>
                </a:solidFill>
                <a:ea typeface="Lato" panose="020F0502020204030203" pitchFamily="34" charset="0"/>
                <a:cs typeface="Lato" panose="020F0502020204030203" pitchFamily="34" charset="0"/>
              </a:rPr>
              <a:t>CEng </a:t>
            </a:r>
            <a:r>
              <a:rPr lang="en-US" sz="3200" i="1" dirty="0">
                <a:solidFill>
                  <a:schemeClr val="bg1"/>
                </a:solidFill>
                <a:ea typeface="Lato" panose="020F0502020204030203" pitchFamily="34" charset="0"/>
                <a:cs typeface="Lato" panose="020F0502020204030203" pitchFamily="34" charset="0"/>
              </a:rPr>
              <a:t>MIET</a:t>
            </a:r>
          </a:p>
          <a:p>
            <a:endParaRPr lang="en-US" sz="3200" i="1" dirty="0" smtClean="0">
              <a:solidFill>
                <a:schemeClr val="bg1"/>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12738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8BC4D1-8F97-0345-8C3E-61CE7703613E}"/>
              </a:ext>
            </a:extLst>
          </p:cNvPr>
          <p:cNvSpPr txBox="1"/>
          <p:nvPr/>
        </p:nvSpPr>
        <p:spPr>
          <a:xfrm>
            <a:off x="2756477" y="1958262"/>
            <a:ext cx="7004050" cy="1754326"/>
          </a:xfrm>
          <a:prstGeom prst="rect">
            <a:avLst/>
          </a:prstGeom>
          <a:noFill/>
        </p:spPr>
        <p:txBody>
          <a:bodyPr wrap="square" rtlCol="0">
            <a:spAutoFit/>
          </a:bodyPr>
          <a:lstStyle/>
          <a:p>
            <a:r>
              <a:rPr lang="en-US" sz="5400" b="1" dirty="0" smtClean="0">
                <a:solidFill>
                  <a:schemeClr val="bg1"/>
                </a:solidFill>
                <a:ea typeface="Lato" panose="020F0502020204030203" pitchFamily="34" charset="0"/>
                <a:cs typeface="Lato" panose="020F0502020204030203" pitchFamily="34" charset="0"/>
              </a:rPr>
              <a:t>Why is Precision Time Needed in Finance?</a:t>
            </a:r>
            <a:endParaRPr lang="en-US" sz="5400" b="1" dirty="0">
              <a:solidFill>
                <a:schemeClr val="bg1"/>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58365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8F4C865-850E-D048-B8D6-2B7791209968}"/>
              </a:ext>
            </a:extLst>
          </p:cNvPr>
          <p:cNvSpPr txBox="1"/>
          <p:nvPr/>
        </p:nvSpPr>
        <p:spPr>
          <a:xfrm>
            <a:off x="723900" y="520700"/>
            <a:ext cx="9296400" cy="707886"/>
          </a:xfrm>
          <a:prstGeom prst="rect">
            <a:avLst/>
          </a:prstGeom>
          <a:noFill/>
        </p:spPr>
        <p:txBody>
          <a:bodyPr wrap="square" rtlCol="0">
            <a:spAutoFit/>
          </a:bodyPr>
          <a:lstStyle/>
          <a:p>
            <a:r>
              <a:rPr lang="en-US" sz="4000" dirty="0" smtClean="0"/>
              <a:t>Performance and Regulatory Requirements</a:t>
            </a:r>
            <a:endParaRPr lang="en-US" sz="4000" dirty="0"/>
          </a:p>
        </p:txBody>
      </p:sp>
      <p:sp>
        <p:nvSpPr>
          <p:cNvPr id="3" name="TextBox 2">
            <a:extLst>
              <a:ext uri="{FF2B5EF4-FFF2-40B4-BE49-F238E27FC236}">
                <a16:creationId xmlns:a16="http://schemas.microsoft.com/office/drawing/2014/main" xmlns="" id="{DC20C706-839E-B04B-9332-193BD87A42C7}"/>
              </a:ext>
            </a:extLst>
          </p:cNvPr>
          <p:cNvSpPr txBox="1"/>
          <p:nvPr/>
        </p:nvSpPr>
        <p:spPr>
          <a:xfrm>
            <a:off x="723900" y="1340516"/>
            <a:ext cx="7759700" cy="523220"/>
          </a:xfrm>
          <a:prstGeom prst="rect">
            <a:avLst/>
          </a:prstGeom>
          <a:noFill/>
        </p:spPr>
        <p:txBody>
          <a:bodyPr wrap="square" rtlCol="0">
            <a:spAutoFit/>
          </a:bodyPr>
          <a:lstStyle/>
          <a:p>
            <a:r>
              <a:rPr lang="en-US" sz="2800" dirty="0" smtClean="0"/>
              <a:t>High frequency, low latency trading</a:t>
            </a:r>
            <a:endParaRPr lang="en-US" sz="2800" dirty="0"/>
          </a:p>
        </p:txBody>
      </p:sp>
      <p:sp>
        <p:nvSpPr>
          <p:cNvPr id="4" name="TextBox 3">
            <a:extLst>
              <a:ext uri="{FF2B5EF4-FFF2-40B4-BE49-F238E27FC236}">
                <a16:creationId xmlns:a16="http://schemas.microsoft.com/office/drawing/2014/main" xmlns="" id="{A5ACAAC3-45AF-2947-A1FF-CC148440E8A7}"/>
              </a:ext>
            </a:extLst>
          </p:cNvPr>
          <p:cNvSpPr txBox="1"/>
          <p:nvPr/>
        </p:nvSpPr>
        <p:spPr>
          <a:xfrm>
            <a:off x="723900" y="1985990"/>
            <a:ext cx="10172700" cy="1323439"/>
          </a:xfrm>
          <a:prstGeom prst="rect">
            <a:avLst/>
          </a:prstGeom>
          <a:noFill/>
        </p:spPr>
        <p:txBody>
          <a:bodyPr wrap="square" rtlCol="0">
            <a:spAutoFit/>
          </a:bodyPr>
          <a:lstStyle/>
          <a:p>
            <a:r>
              <a:rPr lang="en-US" sz="2000" dirty="0" smtClean="0"/>
              <a:t>Bespoke high performance, low ‘tick-to-trade’ system response times. Precision time (&lt;10µS) is used to provide latency performance monitoring of individual components within the system. </a:t>
            </a:r>
          </a:p>
          <a:p>
            <a:endParaRPr lang="en-US" sz="2000" dirty="0"/>
          </a:p>
          <a:p>
            <a:r>
              <a:rPr lang="en-US" sz="2000" dirty="0" smtClean="0"/>
              <a:t>Typically a high touch operational environment with dedicated dev-ops team.</a:t>
            </a:r>
          </a:p>
        </p:txBody>
      </p:sp>
      <p:sp>
        <p:nvSpPr>
          <p:cNvPr id="5" name="TextBox 4">
            <a:extLst>
              <a:ext uri="{FF2B5EF4-FFF2-40B4-BE49-F238E27FC236}">
                <a16:creationId xmlns:a16="http://schemas.microsoft.com/office/drawing/2014/main" xmlns="" id="{DC20C706-839E-B04B-9332-193BD87A42C7}"/>
              </a:ext>
            </a:extLst>
          </p:cNvPr>
          <p:cNvSpPr txBox="1"/>
          <p:nvPr/>
        </p:nvSpPr>
        <p:spPr>
          <a:xfrm>
            <a:off x="723900" y="3805223"/>
            <a:ext cx="7759700" cy="523220"/>
          </a:xfrm>
          <a:prstGeom prst="rect">
            <a:avLst/>
          </a:prstGeom>
          <a:noFill/>
        </p:spPr>
        <p:txBody>
          <a:bodyPr wrap="square" rtlCol="0">
            <a:spAutoFit/>
          </a:bodyPr>
          <a:lstStyle/>
          <a:p>
            <a:r>
              <a:rPr lang="en-US" sz="2800" dirty="0" smtClean="0"/>
              <a:t>Transaction timestamping</a:t>
            </a:r>
            <a:endParaRPr lang="en-US" sz="2800" dirty="0"/>
          </a:p>
        </p:txBody>
      </p:sp>
      <p:sp>
        <p:nvSpPr>
          <p:cNvPr id="6" name="TextBox 5">
            <a:extLst>
              <a:ext uri="{FF2B5EF4-FFF2-40B4-BE49-F238E27FC236}">
                <a16:creationId xmlns:a16="http://schemas.microsoft.com/office/drawing/2014/main" xmlns="" id="{A5ACAAC3-45AF-2947-A1FF-CC148440E8A7}"/>
              </a:ext>
            </a:extLst>
          </p:cNvPr>
          <p:cNvSpPr txBox="1"/>
          <p:nvPr/>
        </p:nvSpPr>
        <p:spPr>
          <a:xfrm>
            <a:off x="723900" y="4510936"/>
            <a:ext cx="10172700" cy="1631216"/>
          </a:xfrm>
          <a:prstGeom prst="rect">
            <a:avLst/>
          </a:prstGeom>
          <a:noFill/>
        </p:spPr>
        <p:txBody>
          <a:bodyPr wrap="square" rtlCol="0">
            <a:spAutoFit/>
          </a:bodyPr>
          <a:lstStyle/>
          <a:p>
            <a:r>
              <a:rPr lang="en-US" sz="2000" dirty="0" smtClean="0"/>
              <a:t>Transaction timestamping precision obligations developed for trade forensics by regulators.  Notably MiFID II in Europe and FINRA Consolidated Audit Trail (CAT) in the US.</a:t>
            </a:r>
          </a:p>
          <a:p>
            <a:endParaRPr lang="en-US" sz="2000" dirty="0"/>
          </a:p>
          <a:p>
            <a:r>
              <a:rPr lang="en-US" sz="2000" dirty="0" smtClean="0"/>
              <a:t>Applies to all transaction systems within the jurisdiction and relevant to the general compute environment for financial </a:t>
            </a:r>
            <a:r>
              <a:rPr lang="en-US" sz="2000" dirty="0" err="1" smtClean="0"/>
              <a:t>organisations</a:t>
            </a:r>
            <a:r>
              <a:rPr lang="en-US" sz="2000" dirty="0" smtClean="0"/>
              <a:t>. </a:t>
            </a:r>
          </a:p>
        </p:txBody>
      </p:sp>
    </p:spTree>
    <p:extLst>
      <p:ext uri="{BB962C8B-B14F-4D97-AF65-F5344CB8AC3E}">
        <p14:creationId xmlns:p14="http://schemas.microsoft.com/office/powerpoint/2010/main" val="2153515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8F4C865-850E-D048-B8D6-2B7791209968}"/>
              </a:ext>
            </a:extLst>
          </p:cNvPr>
          <p:cNvSpPr txBox="1"/>
          <p:nvPr/>
        </p:nvSpPr>
        <p:spPr>
          <a:xfrm>
            <a:off x="723900" y="520700"/>
            <a:ext cx="10267950" cy="707886"/>
          </a:xfrm>
          <a:prstGeom prst="rect">
            <a:avLst/>
          </a:prstGeom>
          <a:noFill/>
        </p:spPr>
        <p:txBody>
          <a:bodyPr wrap="square" rtlCol="0">
            <a:spAutoFit/>
          </a:bodyPr>
          <a:lstStyle/>
          <a:p>
            <a:r>
              <a:rPr lang="en-US" sz="4000" dirty="0" smtClean="0"/>
              <a:t>Timestamp/system clock precision requirements</a:t>
            </a:r>
            <a:endParaRPr lang="en-US" sz="4000" dirty="0"/>
          </a:p>
        </p:txBody>
      </p:sp>
      <p:sp>
        <p:nvSpPr>
          <p:cNvPr id="3" name="TextBox 2">
            <a:extLst>
              <a:ext uri="{FF2B5EF4-FFF2-40B4-BE49-F238E27FC236}">
                <a16:creationId xmlns:a16="http://schemas.microsoft.com/office/drawing/2014/main" xmlns="" id="{DC20C706-839E-B04B-9332-193BD87A42C7}"/>
              </a:ext>
            </a:extLst>
          </p:cNvPr>
          <p:cNvSpPr txBox="1"/>
          <p:nvPr/>
        </p:nvSpPr>
        <p:spPr>
          <a:xfrm>
            <a:off x="723900" y="1301472"/>
            <a:ext cx="7759700" cy="523220"/>
          </a:xfrm>
          <a:prstGeom prst="rect">
            <a:avLst/>
          </a:prstGeom>
          <a:noFill/>
        </p:spPr>
        <p:txBody>
          <a:bodyPr wrap="square" rtlCol="0">
            <a:spAutoFit/>
          </a:bodyPr>
          <a:lstStyle/>
          <a:p>
            <a:r>
              <a:rPr lang="en-US" sz="2800" dirty="0" smtClean="0"/>
              <a:t>MiFID II: Annex I: </a:t>
            </a:r>
            <a:r>
              <a:rPr lang="en-US" sz="2800" dirty="0"/>
              <a:t>RTS 25 </a:t>
            </a:r>
          </a:p>
        </p:txBody>
      </p:sp>
      <p:sp>
        <p:nvSpPr>
          <p:cNvPr id="4" name="TextBox 3">
            <a:extLst>
              <a:ext uri="{FF2B5EF4-FFF2-40B4-BE49-F238E27FC236}">
                <a16:creationId xmlns:a16="http://schemas.microsoft.com/office/drawing/2014/main" xmlns="" id="{A5ACAAC3-45AF-2947-A1FF-CC148440E8A7}"/>
              </a:ext>
            </a:extLst>
          </p:cNvPr>
          <p:cNvSpPr txBox="1"/>
          <p:nvPr/>
        </p:nvSpPr>
        <p:spPr>
          <a:xfrm>
            <a:off x="723900" y="2008782"/>
            <a:ext cx="9537700" cy="1631216"/>
          </a:xfrm>
          <a:prstGeom prst="rect">
            <a:avLst/>
          </a:prstGeom>
          <a:noFill/>
        </p:spPr>
        <p:txBody>
          <a:bodyPr wrap="square" rtlCol="0">
            <a:spAutoFit/>
          </a:bodyPr>
          <a:lstStyle/>
          <a:p>
            <a:r>
              <a:rPr lang="en-US" sz="2000" dirty="0" smtClean="0"/>
              <a:t>Summary of RTS 25 transaction timestamp precision to UTC </a:t>
            </a:r>
            <a:r>
              <a:rPr lang="en-US" sz="2000" dirty="0"/>
              <a:t> (max </a:t>
            </a:r>
            <a:r>
              <a:rPr lang="en-US" sz="2000" dirty="0" smtClean="0"/>
              <a:t>divergence):</a:t>
            </a:r>
          </a:p>
          <a:p>
            <a:endParaRPr lang="en-US" sz="2000" dirty="0"/>
          </a:p>
          <a:p>
            <a:pPr lvl="1"/>
            <a:r>
              <a:rPr lang="en-US" sz="2000" dirty="0" smtClean="0"/>
              <a:t>High frequency trading		100µS</a:t>
            </a:r>
            <a:endParaRPr lang="en-US" sz="2000" dirty="0"/>
          </a:p>
          <a:p>
            <a:pPr lvl="1"/>
            <a:r>
              <a:rPr lang="en-US" sz="2000" dirty="0" smtClean="0"/>
              <a:t>General compute transaction		1mS</a:t>
            </a:r>
          </a:p>
          <a:p>
            <a:pPr lvl="1"/>
            <a:r>
              <a:rPr lang="en-US" sz="2000" dirty="0" smtClean="0"/>
              <a:t>Human transaction			1S</a:t>
            </a:r>
            <a:endParaRPr lang="en-US" sz="2000" dirty="0"/>
          </a:p>
        </p:txBody>
      </p:sp>
      <p:sp>
        <p:nvSpPr>
          <p:cNvPr id="5" name="TextBox 4">
            <a:extLst>
              <a:ext uri="{FF2B5EF4-FFF2-40B4-BE49-F238E27FC236}">
                <a16:creationId xmlns:a16="http://schemas.microsoft.com/office/drawing/2014/main" xmlns="" id="{DC20C706-839E-B04B-9332-193BD87A42C7}"/>
              </a:ext>
            </a:extLst>
          </p:cNvPr>
          <p:cNvSpPr txBox="1"/>
          <p:nvPr/>
        </p:nvSpPr>
        <p:spPr>
          <a:xfrm>
            <a:off x="723899" y="4018734"/>
            <a:ext cx="9187543" cy="523220"/>
          </a:xfrm>
          <a:prstGeom prst="rect">
            <a:avLst/>
          </a:prstGeom>
          <a:noFill/>
        </p:spPr>
        <p:txBody>
          <a:bodyPr wrap="square" rtlCol="0">
            <a:spAutoFit/>
          </a:bodyPr>
          <a:lstStyle/>
          <a:p>
            <a:r>
              <a:rPr lang="en-US" sz="2800" dirty="0"/>
              <a:t>FINRA Rule 6820 </a:t>
            </a:r>
            <a:r>
              <a:rPr lang="en-US" sz="2800" dirty="0" smtClean="0"/>
              <a:t>– Consolidated Audit Trail </a:t>
            </a:r>
            <a:r>
              <a:rPr lang="en-US" sz="2800" dirty="0" smtClean="0"/>
              <a:t>Clock Sync</a:t>
            </a:r>
            <a:endParaRPr lang="en-US" sz="2800" dirty="0"/>
          </a:p>
        </p:txBody>
      </p:sp>
      <p:sp>
        <p:nvSpPr>
          <p:cNvPr id="6" name="TextBox 5">
            <a:extLst>
              <a:ext uri="{FF2B5EF4-FFF2-40B4-BE49-F238E27FC236}">
                <a16:creationId xmlns:a16="http://schemas.microsoft.com/office/drawing/2014/main" xmlns="" id="{A5ACAAC3-45AF-2947-A1FF-CC148440E8A7}"/>
              </a:ext>
            </a:extLst>
          </p:cNvPr>
          <p:cNvSpPr txBox="1"/>
          <p:nvPr/>
        </p:nvSpPr>
        <p:spPr>
          <a:xfrm>
            <a:off x="723900" y="4771229"/>
            <a:ext cx="9537700" cy="1015663"/>
          </a:xfrm>
          <a:prstGeom prst="rect">
            <a:avLst/>
          </a:prstGeom>
          <a:noFill/>
        </p:spPr>
        <p:txBody>
          <a:bodyPr wrap="square" rtlCol="0">
            <a:spAutoFit/>
          </a:bodyPr>
          <a:lstStyle/>
          <a:p>
            <a:r>
              <a:rPr lang="en-US" sz="2000" dirty="0" smtClean="0"/>
              <a:t>Summary of </a:t>
            </a:r>
            <a:r>
              <a:rPr lang="en-US" sz="2000" dirty="0"/>
              <a:t>CAT NMS Plan S6.8 Clock Synchronization timestamp tolerance to </a:t>
            </a:r>
            <a:r>
              <a:rPr lang="en-US" sz="2000" dirty="0" smtClean="0"/>
              <a:t>NIST:</a:t>
            </a:r>
          </a:p>
          <a:p>
            <a:endParaRPr lang="en-US" sz="2000" dirty="0"/>
          </a:p>
          <a:p>
            <a:pPr lvl="1"/>
            <a:r>
              <a:rPr lang="en-US" sz="2000" dirty="0" smtClean="0"/>
              <a:t>Venue general compute transaction	50mS</a:t>
            </a:r>
          </a:p>
        </p:txBody>
      </p:sp>
    </p:spTree>
    <p:extLst>
      <p:ext uri="{BB962C8B-B14F-4D97-AF65-F5344CB8AC3E}">
        <p14:creationId xmlns:p14="http://schemas.microsoft.com/office/powerpoint/2010/main" val="1632693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8F4C865-850E-D048-B8D6-2B7791209968}"/>
              </a:ext>
            </a:extLst>
          </p:cNvPr>
          <p:cNvSpPr txBox="1"/>
          <p:nvPr/>
        </p:nvSpPr>
        <p:spPr>
          <a:xfrm>
            <a:off x="723900" y="520700"/>
            <a:ext cx="10648950" cy="707886"/>
          </a:xfrm>
          <a:prstGeom prst="rect">
            <a:avLst/>
          </a:prstGeom>
          <a:noFill/>
        </p:spPr>
        <p:txBody>
          <a:bodyPr wrap="square" rtlCol="0">
            <a:spAutoFit/>
          </a:bodyPr>
          <a:lstStyle/>
          <a:p>
            <a:r>
              <a:rPr lang="en-US" sz="4000" dirty="0" smtClean="0"/>
              <a:t>Timestamp/system clock precision requirements</a:t>
            </a:r>
            <a:endParaRPr lang="en-US" sz="4000" dirty="0"/>
          </a:p>
        </p:txBody>
      </p:sp>
      <p:sp>
        <p:nvSpPr>
          <p:cNvPr id="3" name="TextBox 2">
            <a:extLst>
              <a:ext uri="{FF2B5EF4-FFF2-40B4-BE49-F238E27FC236}">
                <a16:creationId xmlns:a16="http://schemas.microsoft.com/office/drawing/2014/main" xmlns="" id="{DC20C706-839E-B04B-9332-193BD87A42C7}"/>
              </a:ext>
            </a:extLst>
          </p:cNvPr>
          <p:cNvSpPr txBox="1"/>
          <p:nvPr/>
        </p:nvSpPr>
        <p:spPr>
          <a:xfrm>
            <a:off x="723900" y="1301472"/>
            <a:ext cx="7759700" cy="523220"/>
          </a:xfrm>
          <a:prstGeom prst="rect">
            <a:avLst/>
          </a:prstGeom>
          <a:noFill/>
        </p:spPr>
        <p:txBody>
          <a:bodyPr wrap="square" rtlCol="0">
            <a:spAutoFit/>
          </a:bodyPr>
          <a:lstStyle/>
          <a:p>
            <a:r>
              <a:rPr lang="en-US" sz="2800" dirty="0" smtClean="0"/>
              <a:t>MiFID II: Annex I: </a:t>
            </a:r>
            <a:r>
              <a:rPr lang="en-US" sz="2800" dirty="0"/>
              <a:t>RTS 25 </a:t>
            </a:r>
          </a:p>
        </p:txBody>
      </p:sp>
      <p:sp>
        <p:nvSpPr>
          <p:cNvPr id="4" name="TextBox 3">
            <a:extLst>
              <a:ext uri="{FF2B5EF4-FFF2-40B4-BE49-F238E27FC236}">
                <a16:creationId xmlns:a16="http://schemas.microsoft.com/office/drawing/2014/main" xmlns="" id="{A5ACAAC3-45AF-2947-A1FF-CC148440E8A7}"/>
              </a:ext>
            </a:extLst>
          </p:cNvPr>
          <p:cNvSpPr txBox="1"/>
          <p:nvPr/>
        </p:nvSpPr>
        <p:spPr>
          <a:xfrm>
            <a:off x="723900" y="2008782"/>
            <a:ext cx="9537700" cy="1631216"/>
          </a:xfrm>
          <a:prstGeom prst="rect">
            <a:avLst/>
          </a:prstGeom>
          <a:noFill/>
        </p:spPr>
        <p:txBody>
          <a:bodyPr wrap="square" rtlCol="0">
            <a:spAutoFit/>
          </a:bodyPr>
          <a:lstStyle/>
          <a:p>
            <a:r>
              <a:rPr lang="en-US" sz="2000" dirty="0" smtClean="0"/>
              <a:t>Summary of RTS 25 transaction timestamp precision to UTC </a:t>
            </a:r>
            <a:r>
              <a:rPr lang="en-US" sz="2000" dirty="0"/>
              <a:t> (max </a:t>
            </a:r>
            <a:r>
              <a:rPr lang="en-US" sz="2000" dirty="0" smtClean="0"/>
              <a:t>divergence):</a:t>
            </a:r>
          </a:p>
          <a:p>
            <a:endParaRPr lang="en-US" sz="2000" dirty="0"/>
          </a:p>
          <a:p>
            <a:pPr lvl="1"/>
            <a:r>
              <a:rPr lang="en-US" sz="2000" dirty="0" smtClean="0"/>
              <a:t>High frequency trading		100µS</a:t>
            </a:r>
            <a:endParaRPr lang="en-US" sz="2000" dirty="0"/>
          </a:p>
          <a:p>
            <a:pPr lvl="1"/>
            <a:r>
              <a:rPr lang="en-US" sz="2000" dirty="0" smtClean="0"/>
              <a:t>General compute transaction		1mS</a:t>
            </a:r>
          </a:p>
          <a:p>
            <a:pPr lvl="1"/>
            <a:r>
              <a:rPr lang="en-US" sz="2000" dirty="0" smtClean="0"/>
              <a:t>Human transaction			1S</a:t>
            </a:r>
            <a:endParaRPr lang="en-US" sz="2000" dirty="0"/>
          </a:p>
        </p:txBody>
      </p:sp>
      <p:sp>
        <p:nvSpPr>
          <p:cNvPr id="5" name="TextBox 4">
            <a:extLst>
              <a:ext uri="{FF2B5EF4-FFF2-40B4-BE49-F238E27FC236}">
                <a16:creationId xmlns:a16="http://schemas.microsoft.com/office/drawing/2014/main" xmlns="" id="{DC20C706-839E-B04B-9332-193BD87A42C7}"/>
              </a:ext>
            </a:extLst>
          </p:cNvPr>
          <p:cNvSpPr txBox="1"/>
          <p:nvPr/>
        </p:nvSpPr>
        <p:spPr>
          <a:xfrm>
            <a:off x="723899" y="4018734"/>
            <a:ext cx="9877839" cy="523220"/>
          </a:xfrm>
          <a:prstGeom prst="rect">
            <a:avLst/>
          </a:prstGeom>
          <a:noFill/>
        </p:spPr>
        <p:txBody>
          <a:bodyPr wrap="square" rtlCol="0">
            <a:spAutoFit/>
          </a:bodyPr>
          <a:lstStyle/>
          <a:p>
            <a:r>
              <a:rPr lang="en-US" sz="2800" dirty="0" smtClean="0"/>
              <a:t>FINRA </a:t>
            </a:r>
            <a:r>
              <a:rPr lang="en-US" sz="2800" dirty="0"/>
              <a:t>Rule 6820 </a:t>
            </a:r>
            <a:r>
              <a:rPr lang="en-US" sz="2800" dirty="0" smtClean="0"/>
              <a:t>– Consolidated Audit Trail Clock Sync</a:t>
            </a:r>
            <a:endParaRPr lang="en-US" sz="2800" dirty="0"/>
          </a:p>
        </p:txBody>
      </p:sp>
      <p:sp>
        <p:nvSpPr>
          <p:cNvPr id="6" name="TextBox 5">
            <a:extLst>
              <a:ext uri="{FF2B5EF4-FFF2-40B4-BE49-F238E27FC236}">
                <a16:creationId xmlns:a16="http://schemas.microsoft.com/office/drawing/2014/main" xmlns="" id="{A5ACAAC3-45AF-2947-A1FF-CC148440E8A7}"/>
              </a:ext>
            </a:extLst>
          </p:cNvPr>
          <p:cNvSpPr txBox="1"/>
          <p:nvPr/>
        </p:nvSpPr>
        <p:spPr>
          <a:xfrm>
            <a:off x="723900" y="4771229"/>
            <a:ext cx="9537700" cy="1015663"/>
          </a:xfrm>
          <a:prstGeom prst="rect">
            <a:avLst/>
          </a:prstGeom>
          <a:noFill/>
        </p:spPr>
        <p:txBody>
          <a:bodyPr wrap="square" rtlCol="0">
            <a:spAutoFit/>
          </a:bodyPr>
          <a:lstStyle/>
          <a:p>
            <a:r>
              <a:rPr lang="en-US" sz="2000" dirty="0" smtClean="0"/>
              <a:t>Summary of CAT NMS Plan S6.8 Clock Synchronization timestamp tolerance to NIST:</a:t>
            </a:r>
          </a:p>
          <a:p>
            <a:endParaRPr lang="en-US" sz="2000" dirty="0"/>
          </a:p>
          <a:p>
            <a:pPr lvl="1"/>
            <a:r>
              <a:rPr lang="en-US" sz="2000" dirty="0" smtClean="0"/>
              <a:t>Venue general compute transaction	50mS</a:t>
            </a:r>
          </a:p>
        </p:txBody>
      </p:sp>
      <p:sp>
        <p:nvSpPr>
          <p:cNvPr id="7" name="Oval 6"/>
          <p:cNvSpPr/>
          <p:nvPr/>
        </p:nvSpPr>
        <p:spPr>
          <a:xfrm>
            <a:off x="723900" y="2895595"/>
            <a:ext cx="5815445" cy="4572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23900" y="5329692"/>
            <a:ext cx="5815445" cy="4572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2078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8F4C865-850E-D048-B8D6-2B7791209968}"/>
              </a:ext>
            </a:extLst>
          </p:cNvPr>
          <p:cNvSpPr txBox="1"/>
          <p:nvPr/>
        </p:nvSpPr>
        <p:spPr>
          <a:xfrm>
            <a:off x="723900" y="520700"/>
            <a:ext cx="7759700" cy="707886"/>
          </a:xfrm>
          <a:prstGeom prst="rect">
            <a:avLst/>
          </a:prstGeom>
          <a:noFill/>
        </p:spPr>
        <p:txBody>
          <a:bodyPr wrap="square" rtlCol="0">
            <a:spAutoFit/>
          </a:bodyPr>
          <a:lstStyle/>
          <a:p>
            <a:r>
              <a:rPr lang="en-US" sz="4000" dirty="0" smtClean="0"/>
              <a:t>Assurance and reporting </a:t>
            </a:r>
            <a:endParaRPr lang="en-US" sz="4000" dirty="0"/>
          </a:p>
        </p:txBody>
      </p:sp>
      <p:sp>
        <p:nvSpPr>
          <p:cNvPr id="4" name="TextBox 3">
            <a:extLst>
              <a:ext uri="{FF2B5EF4-FFF2-40B4-BE49-F238E27FC236}">
                <a16:creationId xmlns:a16="http://schemas.microsoft.com/office/drawing/2014/main" xmlns="" id="{A5ACAAC3-45AF-2947-A1FF-CC148440E8A7}"/>
              </a:ext>
            </a:extLst>
          </p:cNvPr>
          <p:cNvSpPr txBox="1"/>
          <p:nvPr/>
        </p:nvSpPr>
        <p:spPr>
          <a:xfrm>
            <a:off x="723900" y="2008782"/>
            <a:ext cx="9537700" cy="5016758"/>
          </a:xfrm>
          <a:prstGeom prst="rect">
            <a:avLst/>
          </a:prstGeom>
          <a:noFill/>
        </p:spPr>
        <p:txBody>
          <a:bodyPr wrap="square" rtlCol="0">
            <a:spAutoFit/>
          </a:bodyPr>
          <a:lstStyle/>
          <a:p>
            <a:r>
              <a:rPr lang="en-US" sz="2000" dirty="0" smtClean="0"/>
              <a:t>The evidencing of timestamp precision assurance, compliance, and the reporting of non-compliance, is as important to the delivery of precision time within the service. </a:t>
            </a:r>
          </a:p>
          <a:p>
            <a:endParaRPr lang="en-US" sz="2000" dirty="0"/>
          </a:p>
          <a:p>
            <a:r>
              <a:rPr lang="en-US" sz="2000" dirty="0" smtClean="0"/>
              <a:t>MiFID II RTS 25, Article 4, states that traders:</a:t>
            </a:r>
          </a:p>
          <a:p>
            <a:pPr marL="800100" lvl="1" indent="-342900">
              <a:buFont typeface="Arial" panose="020B0604020202020204" pitchFamily="34" charset="0"/>
              <a:buChar char="•"/>
            </a:pPr>
            <a:r>
              <a:rPr lang="en-US" sz="2000" dirty="0" smtClean="0"/>
              <a:t>shall be able to demonstrate traceability to UTC (≤ annually)</a:t>
            </a:r>
          </a:p>
          <a:p>
            <a:pPr marL="800100" lvl="1" indent="-342900">
              <a:buFont typeface="Arial" panose="020B0604020202020204" pitchFamily="34" charset="0"/>
              <a:buChar char="•"/>
            </a:pPr>
            <a:r>
              <a:rPr lang="en-US" sz="2000" dirty="0" smtClean="0"/>
              <a:t>identify the exact point at which a timestamp is applied</a:t>
            </a:r>
          </a:p>
          <a:p>
            <a:pPr marL="800100" lvl="1" indent="-342900">
              <a:buFont typeface="Arial" panose="020B0604020202020204" pitchFamily="34" charset="0"/>
              <a:buChar char="•"/>
            </a:pPr>
            <a:r>
              <a:rPr lang="en-US" sz="2000" dirty="0" smtClean="0"/>
              <a:t>demonstrate that the timestamps remain constant</a:t>
            </a:r>
          </a:p>
          <a:p>
            <a:endParaRPr lang="en-US" sz="2000" dirty="0"/>
          </a:p>
          <a:p>
            <a:r>
              <a:rPr lang="en-US" sz="2000" dirty="0" smtClean="0"/>
              <a:t>FINRA CAT:</a:t>
            </a:r>
          </a:p>
          <a:p>
            <a:pPr marL="800100" lvl="1" indent="-342900">
              <a:buFont typeface="Arial" panose="020B0604020202020204" pitchFamily="34" charset="0"/>
              <a:buChar char="•"/>
            </a:pPr>
            <a:r>
              <a:rPr lang="en-US" sz="2000" dirty="0"/>
              <a:t>s</a:t>
            </a:r>
            <a:r>
              <a:rPr lang="en-US" sz="2000" dirty="0" smtClean="0"/>
              <a:t>elf certification of compliance (annually)</a:t>
            </a:r>
          </a:p>
          <a:p>
            <a:pPr marL="800100" lvl="1" indent="-342900">
              <a:buFont typeface="Arial" panose="020B0604020202020204" pitchFamily="34" charset="0"/>
              <a:buChar char="•"/>
            </a:pPr>
            <a:r>
              <a:rPr lang="en-US" sz="2000" dirty="0"/>
              <a:t>l</a:t>
            </a:r>
            <a:r>
              <a:rPr lang="en-US" sz="2000" dirty="0" smtClean="0"/>
              <a:t>ogging of clock synchronization, retention 5 years</a:t>
            </a:r>
          </a:p>
          <a:p>
            <a:pPr lvl="1"/>
            <a:r>
              <a:rPr lang="en-US" sz="2000" dirty="0"/>
              <a:t>CAT </a:t>
            </a:r>
            <a:r>
              <a:rPr lang="en-US" sz="2000" dirty="0" smtClean="0"/>
              <a:t>Alert – </a:t>
            </a:r>
            <a:r>
              <a:rPr lang="en-US" sz="2000" dirty="0"/>
              <a:t>2020-02 </a:t>
            </a:r>
            <a:r>
              <a:rPr lang="en-US" sz="2000" dirty="0" smtClean="0"/>
              <a:t>amendment states threshold exceedance reporting:</a:t>
            </a:r>
          </a:p>
          <a:p>
            <a:pPr marL="800100" lvl="1" indent="-342900">
              <a:buFont typeface="Arial" panose="020B0604020202020204" pitchFamily="34" charset="0"/>
              <a:buChar char="•"/>
            </a:pPr>
            <a:r>
              <a:rPr lang="en-US" sz="2000" dirty="0" smtClean="0"/>
              <a:t>self reporting of significant violations from clock sync threshold</a:t>
            </a:r>
          </a:p>
          <a:p>
            <a:pPr marL="1257300" lvl="2" indent="-342900">
              <a:buFont typeface="Arial" panose="020B0604020202020204" pitchFamily="34" charset="0"/>
              <a:buChar char="•"/>
            </a:pPr>
            <a:r>
              <a:rPr lang="en-US" sz="2000" dirty="0" smtClean="0"/>
              <a:t>by absolute deviation (≥ 2x threshold or 100mS)</a:t>
            </a:r>
          </a:p>
          <a:p>
            <a:pPr marL="1257300" lvl="2" indent="-342900">
              <a:buFont typeface="Arial" panose="020B0604020202020204" pitchFamily="34" charset="0"/>
              <a:buChar char="•"/>
            </a:pPr>
            <a:r>
              <a:rPr lang="en-US" sz="2000" dirty="0"/>
              <a:t>b</a:t>
            </a:r>
            <a:r>
              <a:rPr lang="en-US" sz="2000" dirty="0" smtClean="0"/>
              <a:t>y persistent deviation (</a:t>
            </a:r>
            <a:r>
              <a:rPr lang="en-US" sz="2000" dirty="0"/>
              <a:t>≥ </a:t>
            </a:r>
            <a:r>
              <a:rPr lang="en-US" sz="2000" dirty="0" smtClean="0"/>
              <a:t>10 instances in rolling 24hr)</a:t>
            </a:r>
            <a:endParaRPr lang="en-US" sz="2000" dirty="0"/>
          </a:p>
          <a:p>
            <a:endParaRPr lang="en-US" sz="2000" dirty="0"/>
          </a:p>
        </p:txBody>
      </p:sp>
      <p:sp>
        <p:nvSpPr>
          <p:cNvPr id="7" name="TextBox 6">
            <a:extLst>
              <a:ext uri="{FF2B5EF4-FFF2-40B4-BE49-F238E27FC236}">
                <a16:creationId xmlns:a16="http://schemas.microsoft.com/office/drawing/2014/main" xmlns="" id="{DC20C706-839E-B04B-9332-193BD87A42C7}"/>
              </a:ext>
            </a:extLst>
          </p:cNvPr>
          <p:cNvSpPr txBox="1"/>
          <p:nvPr/>
        </p:nvSpPr>
        <p:spPr>
          <a:xfrm>
            <a:off x="723900" y="1299105"/>
            <a:ext cx="7759700" cy="523220"/>
          </a:xfrm>
          <a:prstGeom prst="rect">
            <a:avLst/>
          </a:prstGeom>
          <a:noFill/>
        </p:spPr>
        <p:txBody>
          <a:bodyPr wrap="square" rtlCol="0">
            <a:spAutoFit/>
          </a:bodyPr>
          <a:lstStyle/>
          <a:p>
            <a:r>
              <a:rPr lang="en-US" sz="2800" dirty="0" smtClean="0"/>
              <a:t>Assurance and evidencing </a:t>
            </a:r>
            <a:endParaRPr lang="en-US" sz="2800" dirty="0"/>
          </a:p>
        </p:txBody>
      </p:sp>
    </p:spTree>
    <p:extLst>
      <p:ext uri="{BB962C8B-B14F-4D97-AF65-F5344CB8AC3E}">
        <p14:creationId xmlns:p14="http://schemas.microsoft.com/office/powerpoint/2010/main" val="987548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8BC4D1-8F97-0345-8C3E-61CE7703613E}"/>
              </a:ext>
            </a:extLst>
          </p:cNvPr>
          <p:cNvSpPr txBox="1"/>
          <p:nvPr/>
        </p:nvSpPr>
        <p:spPr>
          <a:xfrm>
            <a:off x="1371600" y="2281535"/>
            <a:ext cx="9150350" cy="1754326"/>
          </a:xfrm>
          <a:prstGeom prst="rect">
            <a:avLst/>
          </a:prstGeom>
          <a:noFill/>
        </p:spPr>
        <p:txBody>
          <a:bodyPr wrap="square" rtlCol="0">
            <a:spAutoFit/>
          </a:bodyPr>
          <a:lstStyle/>
          <a:p>
            <a:pPr algn="ctr"/>
            <a:r>
              <a:rPr lang="en-US" sz="5400" b="1" dirty="0" smtClean="0">
                <a:solidFill>
                  <a:schemeClr val="bg1"/>
                </a:solidFill>
                <a:ea typeface="Lato" panose="020F0502020204030203" pitchFamily="34" charset="0"/>
                <a:cs typeface="Lato" panose="020F0502020204030203" pitchFamily="34" charset="0"/>
              </a:rPr>
              <a:t>Clock-sync operations in diverse DC </a:t>
            </a:r>
            <a:r>
              <a:rPr lang="en-US" sz="5400" b="1" dirty="0" smtClean="0">
                <a:solidFill>
                  <a:schemeClr val="bg1"/>
                </a:solidFill>
                <a:ea typeface="Lato" panose="020F0502020204030203" pitchFamily="34" charset="0"/>
                <a:cs typeface="Lato" panose="020F0502020204030203" pitchFamily="34" charset="0"/>
              </a:rPr>
              <a:t>environments</a:t>
            </a:r>
            <a:endParaRPr lang="en-US" sz="5400" b="1" dirty="0">
              <a:solidFill>
                <a:schemeClr val="bg1"/>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45291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8F4C865-850E-D048-B8D6-2B7791209968}"/>
              </a:ext>
            </a:extLst>
          </p:cNvPr>
          <p:cNvSpPr txBox="1"/>
          <p:nvPr/>
        </p:nvSpPr>
        <p:spPr>
          <a:xfrm>
            <a:off x="723899" y="520700"/>
            <a:ext cx="9479643" cy="707886"/>
          </a:xfrm>
          <a:prstGeom prst="rect">
            <a:avLst/>
          </a:prstGeom>
          <a:noFill/>
        </p:spPr>
        <p:txBody>
          <a:bodyPr wrap="square" rtlCol="0">
            <a:spAutoFit/>
          </a:bodyPr>
          <a:lstStyle/>
          <a:p>
            <a:r>
              <a:rPr lang="en-US" sz="4000" dirty="0" smtClean="0"/>
              <a:t>Engineering and deploying end-end solution</a:t>
            </a:r>
            <a:endParaRPr lang="en-US" sz="4000" dirty="0"/>
          </a:p>
        </p:txBody>
      </p:sp>
      <p:sp>
        <p:nvSpPr>
          <p:cNvPr id="3" name="TextBox 2">
            <a:extLst>
              <a:ext uri="{FF2B5EF4-FFF2-40B4-BE49-F238E27FC236}">
                <a16:creationId xmlns:a16="http://schemas.microsoft.com/office/drawing/2014/main" xmlns="" id="{DC20C706-839E-B04B-9332-193BD87A42C7}"/>
              </a:ext>
            </a:extLst>
          </p:cNvPr>
          <p:cNvSpPr txBox="1"/>
          <p:nvPr/>
        </p:nvSpPr>
        <p:spPr>
          <a:xfrm>
            <a:off x="723900" y="1469886"/>
            <a:ext cx="7759700" cy="523220"/>
          </a:xfrm>
          <a:prstGeom prst="rect">
            <a:avLst/>
          </a:prstGeom>
          <a:noFill/>
        </p:spPr>
        <p:txBody>
          <a:bodyPr wrap="square" rtlCol="0">
            <a:spAutoFit/>
          </a:bodyPr>
          <a:lstStyle/>
          <a:p>
            <a:r>
              <a:rPr lang="en-US" sz="2800" dirty="0" smtClean="0"/>
              <a:t>Application consumable system time budgeting</a:t>
            </a:r>
            <a:endParaRPr lang="en-US" sz="2800" dirty="0"/>
          </a:p>
        </p:txBody>
      </p:sp>
      <p:sp>
        <p:nvSpPr>
          <p:cNvPr id="4" name="TextBox 3">
            <a:extLst>
              <a:ext uri="{FF2B5EF4-FFF2-40B4-BE49-F238E27FC236}">
                <a16:creationId xmlns:a16="http://schemas.microsoft.com/office/drawing/2014/main" xmlns="" id="{A5ACAAC3-45AF-2947-A1FF-CC148440E8A7}"/>
              </a:ext>
            </a:extLst>
          </p:cNvPr>
          <p:cNvSpPr txBox="1"/>
          <p:nvPr/>
        </p:nvSpPr>
        <p:spPr>
          <a:xfrm>
            <a:off x="723900" y="2135782"/>
            <a:ext cx="9944100" cy="4093428"/>
          </a:xfrm>
          <a:prstGeom prst="rect">
            <a:avLst/>
          </a:prstGeom>
          <a:noFill/>
        </p:spPr>
        <p:txBody>
          <a:bodyPr wrap="square" rtlCol="0">
            <a:spAutoFit/>
          </a:bodyPr>
          <a:lstStyle/>
          <a:p>
            <a:r>
              <a:rPr lang="en-US" sz="2000" dirty="0" smtClean="0"/>
              <a:t>Delivering precision time from GNSS (i.e. GPS) or terrestrial (i.e. </a:t>
            </a:r>
            <a:r>
              <a:rPr lang="en-US" sz="2000" dirty="0" err="1" smtClean="0"/>
              <a:t>NPLtime</a:t>
            </a:r>
            <a:r>
              <a:rPr lang="en-US" sz="2000" dirty="0" smtClean="0"/>
              <a:t>) into a datacenter is only half the story. For an enterprise the greatest challenge is achieving and maintaining assured time which can be easily consumed by applications across diverse environments, infrastructure, server hardware generations and OS stacks. </a:t>
            </a:r>
          </a:p>
          <a:p>
            <a:endParaRPr lang="en-US" sz="2000" dirty="0"/>
          </a:p>
          <a:p>
            <a:r>
              <a:rPr lang="en-US" sz="2000" dirty="0" smtClean="0"/>
              <a:t>The objective is to achieve system time within tolerance at every </a:t>
            </a:r>
            <a:r>
              <a:rPr lang="en-US" sz="2000" dirty="0" err="1"/>
              <a:t>gettimeofday</a:t>
            </a:r>
            <a:r>
              <a:rPr lang="en-US" sz="2000" dirty="0" smtClean="0"/>
              <a:t>() or </a:t>
            </a:r>
            <a:r>
              <a:rPr lang="en-US" sz="2000" dirty="0" err="1"/>
              <a:t>GetSystemTime</a:t>
            </a:r>
            <a:r>
              <a:rPr lang="en-US" sz="2000" dirty="0"/>
              <a:t>() </a:t>
            </a:r>
            <a:r>
              <a:rPr lang="en-US" sz="2000" dirty="0" smtClean="0"/>
              <a:t>call.  In terms of precision budget for 1mS: </a:t>
            </a:r>
          </a:p>
          <a:p>
            <a:r>
              <a:rPr lang="en-US" sz="2000" dirty="0" smtClean="0"/>
              <a:t>								</a:t>
            </a:r>
          </a:p>
          <a:p>
            <a:r>
              <a:rPr lang="en-US" sz="2000" dirty="0" smtClean="0"/>
              <a:t>	Datacenter clock source			  50µS		  5%</a:t>
            </a:r>
          </a:p>
          <a:p>
            <a:r>
              <a:rPr lang="en-US" sz="2000" dirty="0"/>
              <a:t>	</a:t>
            </a:r>
            <a:r>
              <a:rPr lang="en-US" sz="2000" dirty="0" smtClean="0"/>
              <a:t>Local transport (i.e. PTP) 			  50µS		  5%</a:t>
            </a:r>
          </a:p>
          <a:p>
            <a:r>
              <a:rPr lang="en-US" sz="2000" dirty="0" smtClean="0"/>
              <a:t>	Disciplining local system clock		400µS		40%</a:t>
            </a:r>
          </a:p>
          <a:p>
            <a:r>
              <a:rPr lang="en-US" sz="2000" dirty="0"/>
              <a:t>	</a:t>
            </a:r>
            <a:r>
              <a:rPr lang="en-US" sz="2000" dirty="0" smtClean="0"/>
              <a:t>Operating margin				500µS 		50%</a:t>
            </a:r>
          </a:p>
          <a:p>
            <a:endParaRPr lang="en-US" sz="2000" dirty="0"/>
          </a:p>
        </p:txBody>
      </p:sp>
    </p:spTree>
    <p:extLst>
      <p:ext uri="{BB962C8B-B14F-4D97-AF65-F5344CB8AC3E}">
        <p14:creationId xmlns:p14="http://schemas.microsoft.com/office/powerpoint/2010/main" val="44398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06D1CEEB57844BBDE672B7600EB56A" ma:contentTypeVersion="16" ma:contentTypeDescription="Create a new document." ma:contentTypeScope="" ma:versionID="405942917a6be9e1172e0656acf6ab72">
  <xsd:schema xmlns:xsd="http://www.w3.org/2001/XMLSchema" xmlns:xs="http://www.w3.org/2001/XMLSchema" xmlns:p="http://schemas.microsoft.com/office/2006/metadata/properties" xmlns:ns2="5aee91c3-4649-4f42-8140-e7c77de52b7c" xmlns:ns3="81d63505-b61b-4818-b7ff-9738316364c7" targetNamespace="http://schemas.microsoft.com/office/2006/metadata/properties" ma:root="true" ma:fieldsID="020f6a91d499c9f74d0f037bd7918a3d" ns2:_="" ns3:_="">
    <xsd:import namespace="5aee91c3-4649-4f42-8140-e7c77de52b7c"/>
    <xsd:import namespace="81d63505-b61b-4818-b7ff-9738316364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e91c3-4649-4f42-8140-e7c77de52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6977b9-ce4a-410b-878b-236659b6a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d63505-b61b-4818-b7ff-9738316364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b7f0cb-be99-4337-aa5a-2f6635b23449}" ma:internalName="TaxCatchAll" ma:showField="CatchAllData" ma:web="81d63505-b61b-4818-b7ff-9738316364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ee91c3-4649-4f42-8140-e7c77de52b7c">
      <Terms xmlns="http://schemas.microsoft.com/office/infopath/2007/PartnerControls"/>
    </lcf76f155ced4ddcb4097134ff3c332f>
    <TaxCatchAll xmlns="81d63505-b61b-4818-b7ff-9738316364c7" xsi:nil="true"/>
  </documentManagement>
</p:properties>
</file>

<file path=customXml/itemProps1.xml><?xml version="1.0" encoding="utf-8"?>
<ds:datastoreItem xmlns:ds="http://schemas.openxmlformats.org/officeDocument/2006/customXml" ds:itemID="{2FCC7420-96DA-4E83-9D02-92C778C7E92B}"/>
</file>

<file path=customXml/itemProps2.xml><?xml version="1.0" encoding="utf-8"?>
<ds:datastoreItem xmlns:ds="http://schemas.openxmlformats.org/officeDocument/2006/customXml" ds:itemID="{A6A38901-9551-4D08-AB6C-E83F91E808C3}"/>
</file>

<file path=customXml/itemProps3.xml><?xml version="1.0" encoding="utf-8"?>
<ds:datastoreItem xmlns:ds="http://schemas.openxmlformats.org/officeDocument/2006/customXml" ds:itemID="{3F6C461A-0507-4360-8B30-E89BF6764253}"/>
</file>

<file path=docProps/app.xml><?xml version="1.0" encoding="utf-8"?>
<Properties xmlns="http://schemas.openxmlformats.org/officeDocument/2006/extended-properties" xmlns:vt="http://schemas.openxmlformats.org/officeDocument/2006/docPropsVTypes">
  <TotalTime>21467</TotalTime>
  <Words>1352</Words>
  <Application>Microsoft Office PowerPoint</Application>
  <PresentationFormat>Widescreen</PresentationFormat>
  <Paragraphs>194</Paragraphs>
  <Slides>16</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Callum Bateman</dc:creator>
  <cp:lastModifiedBy>Paul O'Halloran</cp:lastModifiedBy>
  <cp:revision>89</cp:revision>
  <dcterms:created xsi:type="dcterms:W3CDTF">2021-06-24T02:34:02Z</dcterms:created>
  <dcterms:modified xsi:type="dcterms:W3CDTF">2021-10-29T15:07:47Z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0x0101003206D1CEEB57844BBDE672B7600EB56A</vt:lpwstr>
  </property>
</Properties>
</file>